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62" r:id="rId2"/>
    <p:sldId id="256" r:id="rId3"/>
    <p:sldId id="257" r:id="rId4"/>
    <p:sldId id="258" r:id="rId5"/>
    <p:sldId id="260" r:id="rId6"/>
    <p:sldId id="315" r:id="rId7"/>
    <p:sldId id="291" r:id="rId8"/>
    <p:sldId id="269" r:id="rId9"/>
    <p:sldId id="294" r:id="rId10"/>
    <p:sldId id="295" r:id="rId11"/>
    <p:sldId id="299" r:id="rId12"/>
    <p:sldId id="296" r:id="rId13"/>
    <p:sldId id="321" r:id="rId14"/>
    <p:sldId id="293" r:id="rId15"/>
    <p:sldId id="316" r:id="rId16"/>
    <p:sldId id="297" r:id="rId17"/>
    <p:sldId id="300" r:id="rId18"/>
    <p:sldId id="301" r:id="rId19"/>
    <p:sldId id="310" r:id="rId20"/>
    <p:sldId id="313" r:id="rId21"/>
    <p:sldId id="311" r:id="rId22"/>
    <p:sldId id="318" r:id="rId23"/>
    <p:sldId id="304" r:id="rId24"/>
    <p:sldId id="314" r:id="rId25"/>
    <p:sldId id="317" r:id="rId26"/>
    <p:sldId id="306" r:id="rId27"/>
    <p:sldId id="290" r:id="rId28"/>
    <p:sldId id="263" r:id="rId29"/>
    <p:sldId id="275" r:id="rId30"/>
    <p:sldId id="270" r:id="rId31"/>
    <p:sldId id="277" r:id="rId32"/>
    <p:sldId id="276" r:id="rId33"/>
    <p:sldId id="273" r:id="rId34"/>
    <p:sldId id="285" r:id="rId35"/>
    <p:sldId id="302" r:id="rId36"/>
    <p:sldId id="303" r:id="rId37"/>
    <p:sldId id="305" r:id="rId38"/>
    <p:sldId id="307" r:id="rId39"/>
    <p:sldId id="309" r:id="rId40"/>
    <p:sldId id="32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2956"/>
  </p:normalViewPr>
  <p:slideViewPr>
    <p:cSldViewPr snapToGrid="0">
      <p:cViewPr varScale="1">
        <p:scale>
          <a:sx n="112" d="100"/>
          <a:sy n="112" d="100"/>
        </p:scale>
        <p:origin x="240" y="192"/>
      </p:cViewPr>
      <p:guideLst>
        <p:guide orient="horz" pos="2160"/>
        <p:guide pos="3840"/>
      </p:guideLst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00E7B-6F58-2E43-B058-9E884CA84121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89C5F-259B-7944-87B8-36EF3F8FD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35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45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99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9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45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57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82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0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68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677BC-7BBB-391C-572D-F697A9EF2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051CE-ADA0-6D27-E851-39C24CCC1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62BAD-8F8C-A8AA-13A2-EB05DC05D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AE22D-406C-16B8-F0D2-38586ED20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1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03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41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09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1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7512D-FC5F-142E-DFE0-59127FF6B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1E443-09D0-634B-C5DD-48B78A094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7D998-A55D-526E-EBB6-E70FF0DF3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0B499-C4FB-11BA-995C-EEB571896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90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F1976-9C21-3A10-8F31-A275BEB7D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0AC3A-5A90-51E1-9108-F13544123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1B710-6C3F-D410-A0F7-5FBAD2197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3ECBD-A75B-5FFC-C54F-209C22836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89C5F-259B-7944-87B8-36EF3F8FD9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DA135-CD3A-A843-F5BC-A094005FE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759" y="1122363"/>
            <a:ext cx="11800489" cy="286105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8208A-60E5-D16D-4CDA-1E7542F61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3400" y="4572000"/>
            <a:ext cx="3909849" cy="160507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35A1F-1130-59FB-468D-16708145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E04B-3631-6B46-9613-BC20EACF3BB0}" type="datetime1">
              <a:rPr lang="en-IN" smtClean="0"/>
              <a:t>22/11/24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937F4-0A72-FE80-2530-2A6FA1F01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BTP Presentation By-Kartik Khandelwal &amp; Viren Sharma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DBDD0-0957-DDBD-0BA4-F92AF27F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8742-9454-D6E6-1349-3DE9AB99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357DE-A074-B43F-D37C-76DDD24B3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483BB-315F-A4BE-F49A-4D6E1029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7E9A-50B4-A445-A48C-B3C0399D02D4}" type="datetime1">
              <a:rPr lang="en-IN" smtClean="0"/>
              <a:t>22/11/24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01C90-8568-3040-DCB2-0172D5BD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BTP Presentation By-Kartik Khandelwal &amp; Viren Sharma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F289-6D6E-96D9-FA3F-F9AEA378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0852A3-3BA7-7B48-ACAD-195436752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DC304-607C-9A48-9CD6-2F794046F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A1FA5-106D-7667-C59A-77178D1C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2C6F-A055-E94F-984A-D973D638E114}" type="datetime1">
              <a:rPr lang="en-IN" smtClean="0"/>
              <a:t>22/11/24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EABC8-2DB9-A874-1608-3746D3B1B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BTP Presentation By-Kartik Khandelwal &amp; Viren Sharma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E5A39-5F44-6D44-FB40-BED608EB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EEAE-4ACD-D682-848C-5133B145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46082-1991-5999-86C8-C355A0FB7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E5732-EC9B-BF9A-F0CF-B8BE01A6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0790-FF70-B245-8B95-E1C296541548}" type="datetime1">
              <a:rPr lang="en-IN" smtClean="0"/>
              <a:t>22/11/24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A0ED6-6F91-5C93-302F-6B8653B0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BTP Presentation By-Kartik Khandelwal &amp; Viren Sharma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914D6-12EC-0396-4AB5-B60FE5FD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4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1ADD-6654-592E-D31B-D942A7384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196C1-4C36-88C8-2A11-0AA6CC7DE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2A25-E9FF-DBC1-8788-B9A3BE0B9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CCE4-D44B-8442-9137-C4EFEEA4D406}" type="datetime1">
              <a:rPr lang="en-IN" smtClean="0"/>
              <a:t>22/11/24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25EDC-3C10-ABAE-ACE9-446695811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BTP Presentation By-Kartik Khandelwal &amp; Viren Sharma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A467E-FCCC-2CFD-C7B6-828FB3050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2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2CF3-7209-EC7C-7187-871A6D5B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0F8A-2A77-E8EB-59BA-774169DA5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12AB6-6E3C-C135-9073-89E17A4E2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06EB0-C542-74FC-0744-850FCE59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D9F1-4C82-4A41-9F53-E4B1F14EF349}" type="datetime1">
              <a:rPr lang="en-IN" smtClean="0"/>
              <a:t>22/11/24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A966A-52D5-4544-A8C1-0756FF19C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BTP Presentation By-Kartik Khandelwal &amp; Viren Sharma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CED8E-0F74-F6B0-8948-523D1A00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27CE-10FC-42D3-9BC8-543358ED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58F1-94B4-7020-985C-BB8FAD65D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207D2-ED2C-4093-1FB1-20ED983B9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514F0-B96C-18F8-3CEB-E182CE0EA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CAFA0-D50C-A9A1-9CF0-D3C892A24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D37951-55A5-27C7-3ACC-AA59EAED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3FE-7C70-154E-8D6A-F758458D7CB6}" type="datetime1">
              <a:rPr lang="en-IN" smtClean="0"/>
              <a:t>22/11/24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7CB90-81BB-CB9A-8C9F-D6F0063F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BTP Presentation By-Kartik Khandelwal &amp; Viren Sharma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62627-7034-3114-2D9C-1A9FE0FF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2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8ACD-4BD9-A4B6-FEBF-2A75AB5A2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F080-9A6E-D075-B191-9B14CF52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B0C2-E4F8-5646-A051-41267484DEA9}" type="datetime1">
              <a:rPr lang="en-IN" smtClean="0"/>
              <a:t>22/11/24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034DA-7BBD-EBBA-5093-2C41E2C8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BTP Presentation By-Kartik Khandelwal &amp; Viren Sharma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E89C2-F5F2-973C-2FDB-0CDC89FC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8122C-1858-654A-0AF5-A154607F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7E2CF-B811-2A45-AFC7-62864A5EEA6B}" type="datetime1">
              <a:rPr lang="en-IN" smtClean="0"/>
              <a:t>22/11/24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73A44-4AB3-5E88-6C05-BD2F60A6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BTP Presentation By-Kartik Khandelwal &amp; Viren Sharma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B4321-4F52-C394-11C9-CF2F32F7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9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EFFF-C0BB-47A9-C399-DB4D8E86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E0FB-CC7A-B7EB-704C-A098D5A9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DC67A-4737-9BEC-9FB6-1E0A400DF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3CAD8-8BE1-7DFC-6296-2DEC92D3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D0CA-250E-3A42-8D67-34A80946A3BC}" type="datetime1">
              <a:rPr lang="en-IN" smtClean="0"/>
              <a:t>22/11/24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CD9B7-C7AE-3018-0D6B-808B1498D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BTP Presentation By-Kartik Khandelwal &amp; Viren Sharma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94F82-B254-C3CF-D7A6-1931CD94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3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26D6-AB85-56BC-B1DF-7A49FF8C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DAD35-D3DA-B959-EA97-79E7985CF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28CA0-9081-B5BC-011E-543CD57B2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D5755-D15E-EAB2-62B3-F49C9CB0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98F6-D873-5741-8D67-C69B5B416E0D}" type="datetime1">
              <a:rPr lang="en-IN" smtClean="0"/>
              <a:t>22/11/24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1A1BD-048E-6A4D-59CD-2D8D2AB1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BTP Presentation By-Kartik Khandelwal &amp; Viren Sharma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4752D-DE92-F5EA-BC08-911D1CB5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2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6627A-A859-52C7-7BF3-50E50F0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371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90425-B77F-FFE6-A454-DA739DE26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38" y="1851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8DB30-6B8C-57ED-39BE-F9AD18C93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1F0F5-4B1F-F04D-A188-71EFCA8DA535}" type="datetime1">
              <a:rPr lang="en-IN" smtClean="0"/>
              <a:t>22/11/24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421D8-F990-FAE8-A504-97FC9035F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BTP Presentation By-Kartik Khandelwal &amp; Viren Sharma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3BC08-3122-8249-0466-C8E5667CB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121B23-5A29-924B-AA0B-1E371508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2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96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58" y="-23585"/>
            <a:ext cx="10528445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Diptrace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066503C-2CB3-51C2-407A-2AB294814193}"/>
              </a:ext>
            </a:extLst>
          </p:cNvPr>
          <p:cNvSpPr txBox="1">
            <a:spLocks/>
          </p:cNvSpPr>
          <p:nvPr/>
        </p:nvSpPr>
        <p:spPr>
          <a:xfrm>
            <a:off x="338136" y="4369473"/>
            <a:ext cx="11608090" cy="213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5913" indent="-315913" algn="just">
              <a:buFont typeface="Wingdings" pitchFamily="2" charset="2"/>
              <a:buChar char="Ø"/>
            </a:pPr>
            <a:endParaRPr lang="en-US" sz="2400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A563B-DE35-841D-2401-839874DF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8E65-4F90-D94F-9831-393A0D811B2B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4CA469-33FD-6748-D581-F486279B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9501FB-8556-BC84-CF84-D1FC0008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358E42-A9DF-CB5F-C014-F337B90F62F8}"/>
              </a:ext>
            </a:extLst>
          </p:cNvPr>
          <p:cNvGrpSpPr/>
          <p:nvPr/>
        </p:nvGrpSpPr>
        <p:grpSpPr>
          <a:xfrm>
            <a:off x="264659" y="1509477"/>
            <a:ext cx="11589206" cy="3402000"/>
            <a:chOff x="264659" y="1509477"/>
            <a:chExt cx="11589206" cy="3402000"/>
          </a:xfrm>
        </p:grpSpPr>
        <p:pic>
          <p:nvPicPr>
            <p:cNvPr id="8" name="Picture 7" descr="A black and white diagram&#10;&#10;Description automatically generated">
              <a:extLst>
                <a:ext uri="{FF2B5EF4-FFF2-40B4-BE49-F238E27FC236}">
                  <a16:creationId xmlns:a16="http://schemas.microsoft.com/office/drawing/2014/main" id="{B3C658BA-2D3E-212C-7402-371DB1333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48778" y="525358"/>
              <a:ext cx="3401999" cy="53702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5" name="Picture 14" descr="A diagram of a circuit&#10;&#10;Description automatically generated">
              <a:extLst>
                <a:ext uri="{FF2B5EF4-FFF2-40B4-BE49-F238E27FC236}">
                  <a16:creationId xmlns:a16="http://schemas.microsoft.com/office/drawing/2014/main" id="{43F11A02-E679-EE1C-882A-A395ACBC5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2" r="6816" b="2135"/>
            <a:stretch/>
          </p:blipFill>
          <p:spPr>
            <a:xfrm rot="5400000">
              <a:off x="7198174" y="255786"/>
              <a:ext cx="3401999" cy="590938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28C368-7A78-CE86-3909-5BF47B5A0636}"/>
              </a:ext>
            </a:extLst>
          </p:cNvPr>
          <p:cNvSpPr txBox="1"/>
          <p:nvPr/>
        </p:nvSpPr>
        <p:spPr>
          <a:xfrm>
            <a:off x="989359" y="5149698"/>
            <a:ext cx="3920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Diptrace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PCB 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D3BE63-8F52-6757-1074-1B423E4CFFC8}"/>
              </a:ext>
            </a:extLst>
          </p:cNvPr>
          <p:cNvSpPr txBox="1"/>
          <p:nvPr/>
        </p:nvSpPr>
        <p:spPr>
          <a:xfrm>
            <a:off x="6938755" y="5149698"/>
            <a:ext cx="3920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FlatCAM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PCB Gerber File</a:t>
            </a:r>
          </a:p>
        </p:txBody>
      </p:sp>
    </p:spTree>
    <p:extLst>
      <p:ext uri="{BB962C8B-B14F-4D97-AF65-F5344CB8AC3E}">
        <p14:creationId xmlns:p14="http://schemas.microsoft.com/office/powerpoint/2010/main" val="1488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40" y="-75399"/>
            <a:ext cx="10528445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CNC Machine Printing: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066503C-2CB3-51C2-407A-2AB294814193}"/>
              </a:ext>
            </a:extLst>
          </p:cNvPr>
          <p:cNvSpPr txBox="1">
            <a:spLocks/>
          </p:cNvSpPr>
          <p:nvPr/>
        </p:nvSpPr>
        <p:spPr>
          <a:xfrm>
            <a:off x="338136" y="4369473"/>
            <a:ext cx="11608090" cy="213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5913" indent="-315913" algn="just">
              <a:buFont typeface="Wingdings" pitchFamily="2" charset="2"/>
              <a:buChar char="Ø"/>
            </a:pPr>
            <a:endParaRPr lang="en-US" sz="2400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A563B-DE35-841D-2401-839874DF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8E65-4F90-D94F-9831-393A0D811B2B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4CA469-33FD-6748-D581-F486279B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9501FB-8556-BC84-CF84-D1FC0008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D3BE63-8F52-6757-1074-1B423E4CFFC8}"/>
              </a:ext>
            </a:extLst>
          </p:cNvPr>
          <p:cNvSpPr txBox="1"/>
          <p:nvPr/>
        </p:nvSpPr>
        <p:spPr>
          <a:xfrm>
            <a:off x="478527" y="5259048"/>
            <a:ext cx="504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printing using CNC Machine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machine drilling a piece of metal&#10;&#10;Description automatically generated">
            <a:extLst>
              <a:ext uri="{FF2B5EF4-FFF2-40B4-BE49-F238E27FC236}">
                <a16:creationId xmlns:a16="http://schemas.microsoft.com/office/drawing/2014/main" id="{ED91A77B-EA98-036A-4173-B1C8BD60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3" y="1126581"/>
            <a:ext cx="4846500" cy="40464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0FD4A49-F66A-9A39-69B4-67CE9B20F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04470" y="302039"/>
            <a:ext cx="3618375" cy="57429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004EF-143F-B88C-7582-6B63DB4A684F}"/>
              </a:ext>
            </a:extLst>
          </p:cNvPr>
          <p:cNvSpPr txBox="1"/>
          <p:nvPr/>
        </p:nvSpPr>
        <p:spPr>
          <a:xfrm>
            <a:off x="6492160" y="5259048"/>
            <a:ext cx="504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PCB Printed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34" y="-232886"/>
            <a:ext cx="10528445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Testing: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066503C-2CB3-51C2-407A-2AB294814193}"/>
              </a:ext>
            </a:extLst>
          </p:cNvPr>
          <p:cNvSpPr txBox="1">
            <a:spLocks/>
          </p:cNvSpPr>
          <p:nvPr/>
        </p:nvSpPr>
        <p:spPr>
          <a:xfrm>
            <a:off x="338136" y="4369473"/>
            <a:ext cx="11608090" cy="213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A563B-DE35-841D-2401-839874DF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8E65-4F90-D94F-9831-393A0D811B2B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4CA469-33FD-6748-D581-F486279B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9501FB-8556-BC84-CF84-D1FC0008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98671-83BA-0D0C-BC4D-469ECDD74019}"/>
              </a:ext>
            </a:extLst>
          </p:cNvPr>
          <p:cNvSpPr txBox="1"/>
          <p:nvPr/>
        </p:nvSpPr>
        <p:spPr>
          <a:xfrm>
            <a:off x="121569" y="746007"/>
            <a:ext cx="1174865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Short Circuit Testing:</a:t>
            </a:r>
            <a:endParaRPr lang="en-IN"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263" indent="-449263" algn="just">
              <a:buFont typeface="+mj-lt"/>
              <a:buAutoNum type="arabicPeriod"/>
            </a:pPr>
            <a:r>
              <a:rPr lang="en-IN" sz="2400" b="1" i="0" dirty="0">
                <a:solidFill>
                  <a:srgbClr val="0033C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Visual Inspection: </a:t>
            </a:r>
            <a:r>
              <a:rPr lang="en-IN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Check for signs of shorts like solder bridges, debris, or damaged traces.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b="1" i="0" dirty="0">
                <a:solidFill>
                  <a:srgbClr val="0033C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Continuity Testing: </a:t>
            </a:r>
            <a:r>
              <a:rPr lang="en-IN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IN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multimeter</a:t>
            </a:r>
            <a:r>
              <a:rPr lang="en-IN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to identify unintended connections between points on the PCB.</a:t>
            </a:r>
          </a:p>
          <a:p>
            <a:pPr marL="449263" indent="-436563" algn="just">
              <a:buFont typeface="+mj-lt"/>
              <a:buAutoNum type="arabicPeriod"/>
            </a:pPr>
            <a:r>
              <a:rPr lang="en-IN" sz="2400" b="1" i="0" dirty="0">
                <a:solidFill>
                  <a:srgbClr val="0033C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Testing: </a:t>
            </a:r>
            <a:r>
              <a:rPr lang="en-IN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Powering on the PCB and monitoring for abnormal </a:t>
            </a:r>
            <a:r>
              <a:rPr lang="en-IN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4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after integration of all components.</a:t>
            </a:r>
            <a:endParaRPr lang="en-IN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EMI/EMC Testing:</a:t>
            </a:r>
          </a:p>
          <a:p>
            <a:pPr marL="449263" indent="-449263" algn="just">
              <a:buFont typeface="+mj-lt"/>
              <a:buAutoNum type="arabicPeriod"/>
            </a:pPr>
            <a:r>
              <a:rPr lang="en-IN" sz="2400" b="1" i="0" dirty="0">
                <a:solidFill>
                  <a:srgbClr val="0033C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Near-field Probe: </a:t>
            </a:r>
            <a:r>
              <a:rPr lang="en-IN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near-field probe is used with the RSA306B Spectrum Analyzer to measure electromagnetic fields close to the PCB or its components.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Real-time DPX spectrum allows us to detect emissions not visible in a standard swept spectrum display.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EM Fields generated by relay, antenna on </a:t>
            </a:r>
            <a:r>
              <a:rPr lang="en-IN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IN" sz="24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RCWL module measured.</a:t>
            </a:r>
            <a:endParaRPr lang="en-IN"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IN"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IN"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A6D65-82DF-1D4F-CC80-AD170D7D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0790-FF70-B245-8B95-E1C296541548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4CA81-80EF-1578-A241-611F55B8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FF72-4C30-5203-E124-D8AC3D63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44E6CEE-3F3D-F975-B0EE-28D412852A3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574" t="1013" r="646"/>
          <a:stretch/>
        </p:blipFill>
        <p:spPr>
          <a:xfrm>
            <a:off x="5486399" y="534264"/>
            <a:ext cx="6480000" cy="504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FC6F8-7FE3-171C-A829-E45A97DF7459}"/>
              </a:ext>
            </a:extLst>
          </p:cNvPr>
          <p:cNvPicPr>
            <a:picLocks/>
          </p:cNvPicPr>
          <p:nvPr/>
        </p:nvPicPr>
        <p:blipFill>
          <a:blip r:embed="rId3"/>
          <a:srcRect b="3674"/>
          <a:stretch/>
        </p:blipFill>
        <p:spPr>
          <a:xfrm>
            <a:off x="283797" y="534264"/>
            <a:ext cx="5040000" cy="504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5F1BCD-2EA5-CDF3-C0D3-4CF96FEAB9A1}"/>
              </a:ext>
            </a:extLst>
          </p:cNvPr>
          <p:cNvSpPr txBox="1"/>
          <p:nvPr/>
        </p:nvSpPr>
        <p:spPr>
          <a:xfrm>
            <a:off x="5884872" y="5728569"/>
            <a:ext cx="5897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Power(dBm) vs Frequency (GHz) for RCWL-0516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65EA8-3DE0-6579-67A2-0AF1675D90C9}"/>
              </a:ext>
            </a:extLst>
          </p:cNvPr>
          <p:cNvSpPr txBox="1"/>
          <p:nvPr/>
        </p:nvSpPr>
        <p:spPr>
          <a:xfrm>
            <a:off x="-145004" y="5728569"/>
            <a:ext cx="5897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EMI/EMC compliance measurement setup</a:t>
            </a:r>
          </a:p>
        </p:txBody>
      </p:sp>
    </p:spTree>
    <p:extLst>
      <p:ext uri="{BB962C8B-B14F-4D97-AF65-F5344CB8AC3E}">
        <p14:creationId xmlns:p14="http://schemas.microsoft.com/office/powerpoint/2010/main" val="35767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49" y="-165383"/>
            <a:ext cx="10528445" cy="1325563"/>
          </a:xfrm>
        </p:spPr>
        <p:txBody>
          <a:bodyPr>
            <a:normAutofit/>
          </a:bodyPr>
          <a:lstStyle/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Application: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2BEC-C50C-C2D7-4693-FD7DAB97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49" y="908500"/>
            <a:ext cx="11748302" cy="851769"/>
          </a:xfrm>
        </p:spPr>
        <p:txBody>
          <a:bodyPr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4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Utilizing Arduino IDE for </a:t>
            </a:r>
            <a:r>
              <a:rPr lang="en-IN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IN" sz="24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programming and Node-RED flows for IoT interfacing.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ABCD-24C9-A9FC-688F-8C041E26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C90E-29F8-A445-8CA8-3558F703FA1F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7F069-CF33-BC7C-9D1B-56DBBB9F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E8BF5E-7EEF-6EAE-DAC1-F020B5D4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B7D7B5-B848-5089-2F9B-64A15597B54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5" y="1851107"/>
            <a:ext cx="5688000" cy="36756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728621B-7B89-B805-43F2-EF6F97E782A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74932" y="1848139"/>
            <a:ext cx="5688000" cy="36770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590DB5-636B-3094-64A9-C4FF014A4C67}"/>
              </a:ext>
            </a:extLst>
          </p:cNvPr>
          <p:cNvSpPr txBox="1"/>
          <p:nvPr/>
        </p:nvSpPr>
        <p:spPr>
          <a:xfrm>
            <a:off x="506409" y="5614577"/>
            <a:ext cx="504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Node-RED Flow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74D38-2C7B-6688-1F6E-5FAAD0DC2467}"/>
              </a:ext>
            </a:extLst>
          </p:cNvPr>
          <p:cNvSpPr txBox="1"/>
          <p:nvPr/>
        </p:nvSpPr>
        <p:spPr>
          <a:xfrm>
            <a:off x="6597436" y="5598002"/>
            <a:ext cx="504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Dashboard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B896B-81BD-ABE2-4841-33B8327E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88849-C87F-7A74-60D5-EEF2AF6A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49" y="-165383"/>
            <a:ext cx="10528445" cy="1325563"/>
          </a:xfrm>
        </p:spPr>
        <p:txBody>
          <a:bodyPr>
            <a:normAutofit/>
          </a:bodyPr>
          <a:lstStyle/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 Architecture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A94AB-F62F-C788-772B-886410D6EBD4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A27C2-11B9-98CB-9063-F4EDC202068A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6DFBC-2D19-6AC8-FF58-479E252556FA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032593-B9B8-C684-630B-4AED75A974F4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547D18-6456-2E64-CC66-6958D2E53D5D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8E2F30-2055-D8BA-EBD0-93D7837EC272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6BE52-3243-31FC-F741-3B89BD635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C90E-29F8-A445-8CA8-3558F703FA1F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ACE8F-DE07-6FD4-1647-263074E9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F0FBF0-E66C-089E-8774-6AA054B2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E54474-7D7E-4405-1C7B-A6004149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468" y="1180027"/>
            <a:ext cx="8939826" cy="48222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224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99" y="1"/>
            <a:ext cx="10528445" cy="914092"/>
          </a:xfrm>
        </p:spPr>
        <p:txBody>
          <a:bodyPr>
            <a:normAutofit fontScale="90000"/>
          </a:bodyPr>
          <a:lstStyle/>
          <a:p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2BEC-C50C-C2D7-4693-FD7DAB97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36" y="1062732"/>
            <a:ext cx="11448783" cy="5156071"/>
          </a:xfrm>
        </p:spPr>
        <p:txBody>
          <a:bodyPr anchor="t">
            <a:noAutofit/>
          </a:bodyPr>
          <a:lstStyle/>
          <a:p>
            <a:pPr marL="442913" indent="-442913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relay generates harmonics of different frequencies affecting the proper functioning of the RCWL radar module.</a:t>
            </a:r>
          </a:p>
          <a:p>
            <a:pPr marL="442913" indent="-442913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RCWL radar module generates EM waves around 3.18 GHz.</a:t>
            </a:r>
          </a:p>
          <a:p>
            <a:pPr marL="442913" indent="-442913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Router does not affect the functioning of RCWL.</a:t>
            </a:r>
          </a:p>
          <a:p>
            <a:pPr marL="442913" indent="-442913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placement of RCWL and relay at a distance of 7.5 to 8.0cm reduces the number of false triggers significantly.</a:t>
            </a:r>
          </a:p>
          <a:p>
            <a:pPr marL="442913" indent="-442913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IN" sz="24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Transformer-less power supply designed earlier had high heat dissipation, requiring the integration of high-wattage resistors. Additionally, the limited output current prompted us to shift to SMPS.</a:t>
            </a:r>
          </a:p>
          <a:p>
            <a:pPr marL="442913" indent="-442913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IN" sz="24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devices with network credentials that precisely match those of the node are permitted to establish a connection with the </a:t>
            </a:r>
            <a:r>
              <a:rPr lang="en-IN" sz="2400" b="1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Mosquitto</a:t>
            </a:r>
            <a:r>
              <a:rPr lang="en-IN" sz="24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broker.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ABCD-24C9-A9FC-688F-8C041E26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C90E-29F8-A445-8CA8-3558F703FA1F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7F069-CF33-BC7C-9D1B-56DBBB9F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E8BF5E-7EEF-6EAE-DAC1-F020B5D4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81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99" y="0"/>
            <a:ext cx="10528445" cy="761961"/>
          </a:xfrm>
        </p:spPr>
        <p:txBody>
          <a:bodyPr>
            <a:normAutofit fontScale="90000"/>
          </a:bodyPr>
          <a:lstStyle/>
          <a:p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ABCD-24C9-A9FC-688F-8C041E26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C90E-29F8-A445-8CA8-3558F703FA1F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7F069-CF33-BC7C-9D1B-56DBBB9F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E8BF5E-7EEF-6EAE-DAC1-F020B5D4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AAE37CB4-2E42-7661-D65A-6D4CBB5DC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00"/>
          <a:stretch/>
        </p:blipFill>
        <p:spPr>
          <a:xfrm>
            <a:off x="6160702" y="1610623"/>
            <a:ext cx="5801784" cy="325915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5" name="Content Placeholder 14" descr="A perso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72EC2B49-E261-1655-ACFA-3DA06DE43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5100"/>
          <a:stretch/>
        </p:blipFill>
        <p:spPr>
          <a:xfrm>
            <a:off x="266657" y="1619051"/>
            <a:ext cx="5801784" cy="3259155"/>
          </a:xfrm>
          <a:ln w="254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A2740B-848B-2F1D-A809-ADD7460F0D15}"/>
              </a:ext>
            </a:extLst>
          </p:cNvPr>
          <p:cNvSpPr txBox="1"/>
          <p:nvPr/>
        </p:nvSpPr>
        <p:spPr>
          <a:xfrm>
            <a:off x="646053" y="4986034"/>
            <a:ext cx="504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Movement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D9914-EAC5-4B6B-90C5-5178E1809A6F}"/>
              </a:ext>
            </a:extLst>
          </p:cNvPr>
          <p:cNvSpPr txBox="1"/>
          <p:nvPr/>
        </p:nvSpPr>
        <p:spPr>
          <a:xfrm>
            <a:off x="6540098" y="4974941"/>
            <a:ext cx="504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 Detected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7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99" y="1"/>
            <a:ext cx="10528445" cy="766618"/>
          </a:xfrm>
        </p:spPr>
        <p:txBody>
          <a:bodyPr>
            <a:normAutofit fontScale="90000"/>
          </a:bodyPr>
          <a:lstStyle/>
          <a:p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Learning/Outcomes:</a:t>
            </a:r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2BEC-C50C-C2D7-4693-FD7DAB97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36" y="766619"/>
            <a:ext cx="11347358" cy="5589731"/>
          </a:xfrm>
        </p:spPr>
        <p:txBody>
          <a:bodyPr anchor="t">
            <a:noAutofit/>
          </a:bodyPr>
          <a:lstStyle/>
          <a:p>
            <a:pPr marL="534988" indent="-534988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Switching Mode Power Supply.</a:t>
            </a:r>
          </a:p>
          <a:p>
            <a:pPr marL="534988" indent="-534988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Functioning of RCWL radar module and its calibration to change the sensitivity range.</a:t>
            </a:r>
          </a:p>
          <a:p>
            <a:pPr marL="534988" indent="-534988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Prototyping using Zero PCB.</a:t>
            </a:r>
          </a:p>
          <a:p>
            <a:pPr marL="534988" indent="-534988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DipTrace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designs PCBs and generates Gerber, board, and drill files, which are then converted to G-Code using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FlatCAM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CNC machining.</a:t>
            </a:r>
          </a:p>
          <a:p>
            <a:pPr marL="534988" indent="-534988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measurement using DMM7510 7 ½ digital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Multimeter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34988" indent="-534988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Testing and EMI/EMC Testing using RSA306B Spectrum Analyzer.</a:t>
            </a:r>
          </a:p>
          <a:p>
            <a:pPr marL="534988" indent="-534988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Node-RED Flow Programming and interfacing with IoT systems.</a:t>
            </a:r>
          </a:p>
          <a:p>
            <a:pPr marL="534988" indent="-534988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MQTT protocol.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ABCD-24C9-A9FC-688F-8C041E26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C90E-29F8-A445-8CA8-3558F703FA1F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7F069-CF33-BC7C-9D1B-56DBBB9F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E8BF5E-7EEF-6EAE-DAC1-F020B5D4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6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99" y="1"/>
            <a:ext cx="10528445" cy="766618"/>
          </a:xfrm>
        </p:spPr>
        <p:txBody>
          <a:bodyPr>
            <a:normAutofit fontScale="90000"/>
          </a:bodyPr>
          <a:lstStyle/>
          <a:p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 Measurement Setup:</a:t>
            </a:r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EC7FDEC9-2BC4-029A-8AF1-EFBFFF313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586" r="11211"/>
          <a:stretch/>
        </p:blipFill>
        <p:spPr>
          <a:xfrm>
            <a:off x="610325" y="953613"/>
            <a:ext cx="4639592" cy="4089035"/>
          </a:xfrm>
          <a:ln w="25400">
            <a:solidFill>
              <a:schemeClr val="accent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ABCD-24C9-A9FC-688F-8C041E26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C90E-29F8-A445-8CA8-3558F703FA1F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7F069-CF33-BC7C-9D1B-56DBBB9F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E8BF5E-7EEF-6EAE-DAC1-F020B5D4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computer and electronics on a table&#10;&#10;Description automatically generated">
            <a:extLst>
              <a:ext uri="{FF2B5EF4-FFF2-40B4-BE49-F238E27FC236}">
                <a16:creationId xmlns:a16="http://schemas.microsoft.com/office/drawing/2014/main" id="{BC9DFA03-BCC8-513E-8D5B-BB6E5711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51" r="8824" b="9939"/>
          <a:stretch/>
        </p:blipFill>
        <p:spPr>
          <a:xfrm>
            <a:off x="5864771" y="942701"/>
            <a:ext cx="5821861" cy="411085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6EF96-E412-7C88-1B87-33ADDBE5A788}"/>
              </a:ext>
            </a:extLst>
          </p:cNvPr>
          <p:cNvSpPr txBox="1"/>
          <p:nvPr/>
        </p:nvSpPr>
        <p:spPr>
          <a:xfrm>
            <a:off x="599239" y="5172767"/>
            <a:ext cx="504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Triggering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82C76F-C179-5460-5786-EC42E0237DCD}"/>
              </a:ext>
            </a:extLst>
          </p:cNvPr>
          <p:cNvSpPr txBox="1"/>
          <p:nvPr/>
        </p:nvSpPr>
        <p:spPr>
          <a:xfrm>
            <a:off x="6067197" y="5202096"/>
            <a:ext cx="504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Triggering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6BE0D-BCEF-3735-4A85-D7C8D99D9417}"/>
              </a:ext>
            </a:extLst>
          </p:cNvPr>
          <p:cNvSpPr txBox="1"/>
          <p:nvPr/>
        </p:nvSpPr>
        <p:spPr>
          <a:xfrm>
            <a:off x="338136" y="5710424"/>
            <a:ext cx="588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Idle Power Consumption=2.17W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BB6AC7-64E6-259F-398B-5D864DA5D920}"/>
              </a:ext>
            </a:extLst>
          </p:cNvPr>
          <p:cNvSpPr txBox="1"/>
          <p:nvPr/>
        </p:nvSpPr>
        <p:spPr>
          <a:xfrm>
            <a:off x="5792717" y="5734761"/>
            <a:ext cx="588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Power Consumption=3.57W</a:t>
            </a:r>
          </a:p>
        </p:txBody>
      </p:sp>
    </p:spTree>
    <p:extLst>
      <p:ext uri="{BB962C8B-B14F-4D97-AF65-F5344CB8AC3E}">
        <p14:creationId xmlns:p14="http://schemas.microsoft.com/office/powerpoint/2010/main" val="189174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C0F-39AF-6605-631D-A2ABAB702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82" y="1519918"/>
            <a:ext cx="11813867" cy="286105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 a Motion Detection Based IoT System to Optimize Power Consumption</a:t>
            </a:r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(2023-24)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653FE-DC68-A8D5-54ED-5A3F3F231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6800" y="4994382"/>
            <a:ext cx="4658410" cy="1620000"/>
          </a:xfrm>
        </p:spPr>
        <p:txBody>
          <a:bodyPr anchor="ctr">
            <a:normAutofit/>
          </a:bodyPr>
          <a:lstStyle/>
          <a:p>
            <a:pPr marL="1200150" indent="-1200150" algn="l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Kartik Khandelwal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Viren Sharma</a:t>
            </a:r>
          </a:p>
          <a:p>
            <a:pPr marL="1200150" indent="-1200150" algn="r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No.: 21UEC071 &amp; 21UEC143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B31D92AC-D261-E5E2-0B98-96A005022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4" t="5620" r="5170"/>
          <a:stretch/>
        </p:blipFill>
        <p:spPr>
          <a:xfrm>
            <a:off x="9541283" y="40420"/>
            <a:ext cx="2650717" cy="128847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185FC4D-CACB-71D6-20DA-1FA62C5F9906}"/>
              </a:ext>
            </a:extLst>
          </p:cNvPr>
          <p:cNvSpPr txBox="1">
            <a:spLocks/>
          </p:cNvSpPr>
          <p:nvPr/>
        </p:nvSpPr>
        <p:spPr>
          <a:xfrm>
            <a:off x="116790" y="4994382"/>
            <a:ext cx="5148000" cy="16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indent="-1200150" algn="l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Dr. M.V. Deepak Nair</a:t>
            </a:r>
          </a:p>
          <a:p>
            <a:pPr marL="1200150" indent="-1200150" algn="l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ECE Department</a:t>
            </a:r>
          </a:p>
          <a:p>
            <a:pPr marL="1200150" indent="-1200150" algn="l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LNMIIT Jaipur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809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134DA-217D-687B-DD40-DC2816085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92D4-7842-3FFD-2256-ED2597A4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99" y="1"/>
            <a:ext cx="10528445" cy="76661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Node-RED Dashboard: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D1A86B-ABBD-7A1C-EEFF-D2FDCAC6BB3B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F3232-BE75-1119-EBDC-F746F9A54024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5081F-1BEF-083D-DB40-DBD800867353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D1AFDF-B08B-E9FD-CB16-9513E6154E7E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3E3B93-DDB2-7895-414B-5635884F8F6B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4E6E00-6AC8-5A2E-039D-85555F80DF22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1CA5-8E5E-EA2D-CE1D-B0D3B53E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C90E-29F8-A445-8CA8-3558F703FA1F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E38A8-E661-7C95-2309-3B4434E2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8D095C-D9DC-CE05-9E86-75F75DE6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C9DEF17-89DC-181A-6CD8-997A187B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569" y="781145"/>
            <a:ext cx="9009012" cy="50581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57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64B3-8C55-F7A4-DADE-8AD379C0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-68601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IOS Application: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B887D-AC3D-127C-8E07-C4B9EC7A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0790-FF70-B245-8B95-E1C296541548}" type="datetime1">
              <a:rPr lang="en-I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A501B-AA96-06B8-7939-5B29449E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E3F2-C991-DC7A-A713-5C719A7A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 descr="A screenshot of a login box&#10;&#10;Description automatically generated">
            <a:extLst>
              <a:ext uri="{FF2B5EF4-FFF2-40B4-BE49-F238E27FC236}">
                <a16:creationId xmlns:a16="http://schemas.microsoft.com/office/drawing/2014/main" id="{1E37CEF3-EB54-7C9E-3FB3-6EC5FDDAD2B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390" y="1256962"/>
            <a:ext cx="3600000" cy="5040000"/>
          </a:xfrm>
          <a:ln w="25400">
            <a:solidFill>
              <a:schemeClr val="tx1"/>
            </a:solidFill>
          </a:ln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1A94C36A-1C35-2F20-94C2-0C780DF364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34" y="1256962"/>
            <a:ext cx="3600000" cy="504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36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81C2-12B8-3065-9739-2F5CF547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47" y="-1270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published in Excel: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68C3E5B-2FA3-FFEF-3359-967B4D5EC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049" y="1047434"/>
            <a:ext cx="8740802" cy="4907596"/>
          </a:xfrm>
          <a:ln w="25400"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AB2C5-6DE4-9736-C060-58FEC647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0790-FF70-B245-8B95-E1C296541548}" type="datetime1">
              <a:rPr lang="en-I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60270-B8AA-C658-2C25-D56FEB499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CA2B-9765-082E-6E81-FDA82645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593552" y="3079789"/>
            <a:ext cx="192541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January 2024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132275" y="5602985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Survey, Goal Setting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Prototype using Arduino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17213" y="4397301"/>
            <a:ext cx="173019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January 2024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494087" y="1926108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RCWL Testing using 2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Prototype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130576" y="3110315"/>
            <a:ext cx="195728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4495420" y="5627152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SMPS Integration on Zero PCB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496347" y="4442433"/>
            <a:ext cx="1768733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March 2024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6827436" y="1969252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PCB prototyping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9098493" y="5597639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basic Switching Algorithm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378691" y="6212376"/>
            <a:ext cx="2638522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089275" y="5965706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518969" y="1835312"/>
            <a:ext cx="3123539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180470" y="1835312"/>
            <a:ext cx="2474630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2456543" y="131812"/>
            <a:ext cx="727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Pre-Mid Term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47FCAE-CD51-47C1-A0E5-7FE287A79E42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57F6F33-D335-4F37-A9F5-23DE49CB0B4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3A95DB-0E0C-40A8-88F7-9DAC67B156F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1EA8C3-D35D-4FB7-8D6B-858B4EE0825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B96A9-29AD-4507-B1E8-D12C03BAD2C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AFA104-D1BD-427D-90C1-6CE47F2C7A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DC172-5477-71D3-F921-6E1FB71B244B}"/>
              </a:ext>
            </a:extLst>
          </p:cNvPr>
          <p:cNvSpPr txBox="1"/>
          <p:nvPr/>
        </p:nvSpPr>
        <p:spPr>
          <a:xfrm>
            <a:off x="10913806" y="2949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F5BC7-2F78-4E27-FFB1-474DF55D6413}"/>
              </a:ext>
            </a:extLst>
          </p:cNvPr>
          <p:cNvSpPr txBox="1"/>
          <p:nvPr/>
        </p:nvSpPr>
        <p:spPr>
          <a:xfrm>
            <a:off x="10161639" y="33036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DA217-1F97-5BF1-19E8-1242DD9D4746}"/>
              </a:ext>
            </a:extLst>
          </p:cNvPr>
          <p:cNvSpPr txBox="1"/>
          <p:nvPr/>
        </p:nvSpPr>
        <p:spPr>
          <a:xfrm>
            <a:off x="9484361" y="3156509"/>
            <a:ext cx="2058559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1465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0"/>
                            </p:stCondLst>
                            <p:childTnLst>
                              <p:par>
                                <p:cTn id="2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 animBg="1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1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78C7B-4C97-0A62-679D-5B495856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D02FD94-DDAD-D465-3511-459DCC7A04FC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614001E-0B85-F0C4-7339-51F8917E6335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C1B9A8A-D4FC-DDFA-562E-0B9E939751DB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5B1D34-81A0-D525-91C6-BC5BFA209FC5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2AB9B9-7DAC-7BAA-74AC-3C725E8957FD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D7B375D5-958D-DEB8-926D-02913FB97A16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05903F-A79C-7B1E-E7E2-0E6323379BDD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33CD258-057D-F283-F041-69C459FB8913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C77CFEE6-ED84-99E3-7ECE-A27EF210044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366691E-5A0E-666C-3075-142F28D57AF4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1BF239-5086-78AD-E0FC-F5CACD18DB2A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93E27D6-1F1A-B721-5605-ABB8796F88BD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4DA0B0-E9B6-6F75-560A-97BE7F523F7F}"/>
              </a:ext>
            </a:extLst>
          </p:cNvPr>
          <p:cNvSpPr txBox="1"/>
          <p:nvPr/>
        </p:nvSpPr>
        <p:spPr>
          <a:xfrm>
            <a:off x="593552" y="3079789"/>
            <a:ext cx="192541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August 2024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9AE62A-A3BA-4686-9775-0A1940FA3126}"/>
              </a:ext>
            </a:extLst>
          </p:cNvPr>
          <p:cNvSpPr txBox="1"/>
          <p:nvPr/>
        </p:nvSpPr>
        <p:spPr>
          <a:xfrm>
            <a:off x="132275" y="5602985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Printing using CNC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DC66F25-5C93-8875-0823-D622985CA564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B53BBF-A7E9-D446-8BF9-7C9F04517A3A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14E7C261-39C8-020D-E3B2-85F7BAC0E5DF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54D84A6C-F00F-F34B-588B-2E1B6CD210F2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D5D2E8-A04A-A634-B794-44CB4BD5E25E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FC7822A-5741-C759-387A-DC60E2E4B1BD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B2DAD-2A6C-96AF-9D45-C949C180A167}"/>
              </a:ext>
            </a:extLst>
          </p:cNvPr>
          <p:cNvSpPr txBox="1"/>
          <p:nvPr/>
        </p:nvSpPr>
        <p:spPr>
          <a:xfrm>
            <a:off x="3017213" y="4397301"/>
            <a:ext cx="173019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August 2024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C1540F-AE39-B2CE-6EBB-CCB791F2159E}"/>
              </a:ext>
            </a:extLst>
          </p:cNvPr>
          <p:cNvSpPr txBox="1"/>
          <p:nvPr/>
        </p:nvSpPr>
        <p:spPr>
          <a:xfrm>
            <a:off x="2494087" y="1926108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EMI/EMC Testing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339EC1B3-B0EB-E5AB-D3CA-93D36F9E99B2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91969D-41E5-1EF6-B54A-870D234E5578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4E7BEEAE-C3DF-1F74-F172-634BBE7E01DC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7054FE99-9DDD-0187-32C3-12785D37A1F5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E18A3A-BED3-85CE-1E5E-CF1162B4425B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55DC0CD-7AD4-2D46-D869-99FF2717C04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22292A-E6DA-E628-377C-E18EE84C9E90}"/>
              </a:ext>
            </a:extLst>
          </p:cNvPr>
          <p:cNvSpPr txBox="1"/>
          <p:nvPr/>
        </p:nvSpPr>
        <p:spPr>
          <a:xfrm>
            <a:off x="5130576" y="3110315"/>
            <a:ext cx="195728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September 2024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51C16-469F-32C6-EDE0-3D7FF05309B5}"/>
              </a:ext>
            </a:extLst>
          </p:cNvPr>
          <p:cNvSpPr txBox="1"/>
          <p:nvPr/>
        </p:nvSpPr>
        <p:spPr>
          <a:xfrm>
            <a:off x="4495420" y="5627152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Node-RED with MQTT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3B673C88-3DC4-1F76-18CE-5ED62D59F30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DB9B2F-B19C-4103-0530-376363E9B901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5670C132-C5E1-B971-EB78-B76DB521F519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4BBA9B0B-EFF8-3980-03D1-024F1DF3E865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E78C8DD-9E0C-FF14-954D-F7FE7F7CB1A2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ADF84D2-3C91-985A-DDDF-D87341A41F39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89DB93-ED21-6FBC-5D56-4CBA93490329}"/>
              </a:ext>
            </a:extLst>
          </p:cNvPr>
          <p:cNvSpPr txBox="1"/>
          <p:nvPr/>
        </p:nvSpPr>
        <p:spPr>
          <a:xfrm>
            <a:off x="7496347" y="4442433"/>
            <a:ext cx="1768733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October 2024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685035D2-0B85-1BEA-6C4E-197578E0A4C3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9DC9F8-B1FB-2509-EA2E-948190E44133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127CD662-5101-CD4B-2929-514DEC30D33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A2CA6B05-0478-27E5-4BFE-54F027D1C4C6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94F716-FC9A-6FA4-D2C1-3B2D1713AD22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519F65E-417F-683C-453A-05902A0C3B6F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CD5110-9D30-8337-8C5B-FA97968ADE9E}"/>
              </a:ext>
            </a:extLst>
          </p:cNvPr>
          <p:cNvSpPr txBox="1"/>
          <p:nvPr/>
        </p:nvSpPr>
        <p:spPr>
          <a:xfrm>
            <a:off x="9098493" y="5597639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live energy tracking and adaptive timers 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8814B7-130F-E152-DA7F-DA9CB2D60CE3}"/>
              </a:ext>
            </a:extLst>
          </p:cNvPr>
          <p:cNvCxnSpPr>
            <a:cxnSpLocks/>
          </p:cNvCxnSpPr>
          <p:nvPr/>
        </p:nvCxnSpPr>
        <p:spPr>
          <a:xfrm>
            <a:off x="378691" y="6212376"/>
            <a:ext cx="2638522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DE39-8B3B-18DB-7883-406D8A62929D}"/>
              </a:ext>
            </a:extLst>
          </p:cNvPr>
          <p:cNvCxnSpPr>
            <a:cxnSpLocks/>
          </p:cNvCxnSpPr>
          <p:nvPr/>
        </p:nvCxnSpPr>
        <p:spPr>
          <a:xfrm>
            <a:off x="5089275" y="5965706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702B5EE-2DDC-B6DA-1B45-1CC4BA9E4C0A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117D107-8520-0503-A496-CB9D95D5D3AD}"/>
              </a:ext>
            </a:extLst>
          </p:cNvPr>
          <p:cNvCxnSpPr>
            <a:cxnSpLocks/>
          </p:cNvCxnSpPr>
          <p:nvPr/>
        </p:nvCxnSpPr>
        <p:spPr>
          <a:xfrm>
            <a:off x="2518969" y="1835312"/>
            <a:ext cx="3123539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D686DE9-DD45-FB29-969D-4A0E7FEA6BD4}"/>
              </a:ext>
            </a:extLst>
          </p:cNvPr>
          <p:cNvCxnSpPr>
            <a:cxnSpLocks/>
          </p:cNvCxnSpPr>
          <p:nvPr/>
        </p:nvCxnSpPr>
        <p:spPr>
          <a:xfrm>
            <a:off x="7180470" y="1835312"/>
            <a:ext cx="2474630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040DE6E-0A47-C840-C4D3-84E3E6D4177D}"/>
              </a:ext>
            </a:extLst>
          </p:cNvPr>
          <p:cNvSpPr txBox="1"/>
          <p:nvPr/>
        </p:nvSpPr>
        <p:spPr>
          <a:xfrm>
            <a:off x="2456543" y="131812"/>
            <a:ext cx="727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Post-Mid Term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DE2F6F1-C821-FE0B-B23B-10961206F020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7BD9EC-652B-B8E9-5DB6-B1B5082F3B20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E60E69-1A8B-242A-52B4-474E373AFD9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BB3D87E-D9D3-552E-E5C3-61C265BAE14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FD6F052-47E0-0E46-145E-94435FC5CC2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C69B191-E6D3-D088-0FE5-F155FE94DF7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972925-EBDB-BD73-8E66-5E1DBF3DDA46}"/>
              </a:ext>
            </a:extLst>
          </p:cNvPr>
          <p:cNvSpPr txBox="1"/>
          <p:nvPr/>
        </p:nvSpPr>
        <p:spPr>
          <a:xfrm>
            <a:off x="10913806" y="2949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87940-C783-43A7-10C1-7FA6D2D235A5}"/>
              </a:ext>
            </a:extLst>
          </p:cNvPr>
          <p:cNvSpPr txBox="1"/>
          <p:nvPr/>
        </p:nvSpPr>
        <p:spPr>
          <a:xfrm>
            <a:off x="10161639" y="33036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457F8-F4F8-369A-A555-BC6840044663}"/>
              </a:ext>
            </a:extLst>
          </p:cNvPr>
          <p:cNvSpPr txBox="1"/>
          <p:nvPr/>
        </p:nvSpPr>
        <p:spPr>
          <a:xfrm>
            <a:off x="9484361" y="3156509"/>
            <a:ext cx="2058559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November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BECC6-D2B8-916D-FCB5-964FB61323DE}"/>
              </a:ext>
            </a:extLst>
          </p:cNvPr>
          <p:cNvSpPr txBox="1"/>
          <p:nvPr/>
        </p:nvSpPr>
        <p:spPr>
          <a:xfrm>
            <a:off x="8058150" y="21259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004ABD-0A2A-96FA-0E48-109C651A7CCF}"/>
              </a:ext>
            </a:extLst>
          </p:cNvPr>
          <p:cNvSpPr txBox="1"/>
          <p:nvPr/>
        </p:nvSpPr>
        <p:spPr>
          <a:xfrm>
            <a:off x="6765316" y="1939261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environment testing with H/W and S/W calibration</a:t>
            </a:r>
          </a:p>
        </p:txBody>
      </p:sp>
    </p:spTree>
    <p:extLst>
      <p:ext uri="{BB962C8B-B14F-4D97-AF65-F5344CB8AC3E}">
        <p14:creationId xmlns:p14="http://schemas.microsoft.com/office/powerpoint/2010/main" val="173601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0"/>
                            </p:stCondLst>
                            <p:childTnLst>
                              <p:par>
                                <p:cTn id="2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 animBg="1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5" grpId="0" animBg="1"/>
      <p:bldP spid="56" grpId="0" animBg="1"/>
      <p:bldP spid="57" grpId="0" animBg="1"/>
      <p:bldP spid="59" grpId="0" animBg="1"/>
      <p:bldP spid="61" grpId="0"/>
      <p:bldP spid="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38EE9-6B23-1D10-177F-390417F70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828FB-194A-E6D0-7349-013D93A7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2" y="165704"/>
            <a:ext cx="10445871" cy="818277"/>
          </a:xfrm>
        </p:spPr>
        <p:txBody>
          <a:bodyPr>
            <a:normAutofit/>
          </a:bodyPr>
          <a:lstStyle/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B92832-EAB4-AA8E-B5BE-3F0726A14EF6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9D3DA2-DBF4-D25B-3011-AB3134548B9E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F1F62D-8754-9D99-AC61-3D17590F8A26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AF80A5-4F29-2C6B-0B60-F9284E3A614F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C436DD-3F67-947A-32DA-A9F8589A4E93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1326E6-E40A-AB37-2763-ABF25D2066DE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E5898-56C2-182F-2838-1ABA78D4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C90E-29F8-A445-8CA8-3558F703FA1F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74025-145E-6005-29FB-5F2B4EEC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FB118E7-AEDD-2E10-8C4E-5A12E297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766EDA1-1184-C6F6-E258-42291A6342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0710" y="983981"/>
            <a:ext cx="11264784" cy="59093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42913" lvl="0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comprises 3 radar sensor IoT nodes for HAR (Human Activity Recognition).</a:t>
            </a:r>
          </a:p>
          <a:p>
            <a:pPr marL="442913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sensor has an aperture field area of 30.58 m</a:t>
            </a:r>
            <a:r>
              <a:rPr lang="en-US" altLang="en-US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a human detection accuracy of 95.6%.</a:t>
            </a:r>
          </a:p>
          <a:p>
            <a:pPr marL="442913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nodes have varied wait times ranging from 10 seconds to 40 seconds.</a:t>
            </a:r>
          </a:p>
          <a:p>
            <a:pPr marL="442913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sensor node has been tested for approximately 200-300 readings in real-world settings such as labs.</a:t>
            </a:r>
          </a:p>
          <a:p>
            <a:pPr marL="442913" lvl="0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Idle Power Consumption = 2.17W and Dynamic Power Consumption=3.57W</a:t>
            </a:r>
          </a:p>
          <a:p>
            <a:pPr marL="442913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system's accuracy remains consistent across different wait times, demonstrating its potential to adapt without compromising on detection performance.</a:t>
            </a:r>
          </a:p>
          <a:p>
            <a:pPr marL="442913" lvl="0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6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2" y="165704"/>
            <a:ext cx="10445871" cy="818277"/>
          </a:xfrm>
        </p:spPr>
        <p:txBody>
          <a:bodyPr>
            <a:normAutofit/>
          </a:bodyPr>
          <a:lstStyle/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Goals 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ABCD-24C9-A9FC-688F-8C041E26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C90E-29F8-A445-8CA8-3558F703FA1F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7F069-CF33-BC7C-9D1B-56DBBB9F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E8BF5E-7EEF-6EAE-DAC1-F020B5D4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63608" y="852224"/>
            <a:ext cx="11264784" cy="49398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42913" lvl="0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reliability of the RCWL module and minimize false triggers by utilizing RF shielding.</a:t>
            </a:r>
          </a:p>
          <a:p>
            <a:pPr marL="442913" lvl="0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power optimization algorithm and integrate power consumption analytics to optimize energy usage.</a:t>
            </a:r>
          </a:p>
          <a:p>
            <a:pPr marL="442913" lvl="0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 comprehensive database for logging lighting system data within a room.</a:t>
            </a:r>
          </a:p>
          <a:p>
            <a:pPr marL="442913" lvl="0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SMS notifications advising occupants to relocate for energy conservation purposes.</a:t>
            </a:r>
          </a:p>
          <a:p>
            <a:pPr marL="442913" lvl="0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include enhanced security algorithms for the complete network.</a:t>
            </a:r>
          </a:p>
          <a:p>
            <a:pPr marL="442913" lvl="0" indent="-442913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Conference Paper accepted in </a:t>
            </a:r>
            <a:r>
              <a:rPr lang="en-US" altLang="en-US" sz="2400" b="1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ICPC2T</a:t>
            </a:r>
            <a:r>
              <a:rPr kumimoji="0" lang="en-US" altLang="en-US" sz="2400" b="1" i="1" u="none" strike="noStrike" cap="none" normalizeH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2025 </a:t>
            </a:r>
            <a:endParaRPr kumimoji="0" lang="en-US" altLang="en-US" sz="2400" b="1" i="1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4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10" y="0"/>
            <a:ext cx="10445871" cy="1325563"/>
          </a:xfrm>
        </p:spPr>
        <p:txBody>
          <a:bodyPr>
            <a:normAutofit/>
          </a:bodyPr>
          <a:lstStyle/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ABCD-24C9-A9FC-688F-8C041E26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C90E-29F8-A445-8CA8-3558F703FA1F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7F069-CF33-BC7C-9D1B-56DBBB9F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E8BF5E-7EEF-6EAE-DAC1-F020B5D4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63608" y="1158453"/>
            <a:ext cx="11264784" cy="5509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34988" lvl="0" indent="-442913" algn="just">
              <a:lnSpc>
                <a:spcPct val="100000"/>
              </a:lnSpc>
              <a:buNone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en-US" sz="22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en-US" altLang="en-US" sz="2200" b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Thaleeparambil</a:t>
            </a:r>
            <a:r>
              <a:rPr lang="en-US" altLang="en-US" sz="22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Biju and B. </a:t>
            </a:r>
            <a:r>
              <a:rPr lang="en-US" altLang="en-US" sz="2200" b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Prathap</a:t>
            </a:r>
            <a:r>
              <a:rPr lang="en-US" altLang="en-US" sz="22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"Integrated Automated Attendance System with RFID, Wi-Fi, and Visual Recognition Technology for Enhanced Classroom Security and Precise Monitoring," 2024 IEEE International Conference on Contemporary Computing and Communications (InC4), Bangalore, India, 2024.</a:t>
            </a:r>
          </a:p>
          <a:p>
            <a:pPr marL="534988" lvl="0" indent="-442913" algn="just">
              <a:lnSpc>
                <a:spcPct val="100000"/>
              </a:lnSpc>
              <a:buNone/>
            </a:pPr>
            <a:endParaRPr lang="en-US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4988" marR="0" lvl="0" indent="-4429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Grand View Research. (2024). Global Smart Lighting Market Size, Share &amp; Trends Analysis Report By Product (LED Lighting, OLED Lighting), By Application (Indoor Lighting, Outdoor Lighting), By Region, And Segment Forecasts, 2023-2030.</a:t>
            </a:r>
          </a:p>
          <a:p>
            <a:pPr marL="534988" marR="0" lvl="0" indent="-4429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4988" indent="-442913" algn="just">
              <a:lnSpc>
                <a:spcPct val="100000"/>
              </a:lnSpc>
              <a:buNone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kumimoji="0" lang="en-US" altLang="en-US" sz="2200" b="1" i="0" u="none" strike="noStrike" cap="none" normalizeH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A. L. Marques et al., "IoT-Based Smart Health System for Ambulatory    Maternal and Fetal Monitoring," in IEEE Internet of Things Journal.</a:t>
            </a:r>
          </a:p>
          <a:p>
            <a:pPr marL="534988" indent="-442913" algn="just">
              <a:lnSpc>
                <a:spcPct val="100000"/>
              </a:lnSpc>
              <a:buNone/>
            </a:pPr>
            <a:endParaRPr lang="en-US" altLang="en-US" sz="2200" b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4988" indent="-442913" algn="just">
              <a:lnSpc>
                <a:spcPct val="100000"/>
              </a:lnSpc>
              <a:buNone/>
            </a:pPr>
            <a:r>
              <a:rPr lang="en-US" altLang="en-US" sz="22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[4] T. Blank et al., "Non-Imaging Digital CMOS-SOI-MEMS Uncooled Passive Infra-Red Sensing Systems," in IEEE Sensors Journal.</a:t>
            </a:r>
          </a:p>
          <a:p>
            <a:pPr marL="534988" indent="-442913" algn="just">
              <a:lnSpc>
                <a:spcPct val="100000"/>
              </a:lnSpc>
              <a:buNone/>
            </a:pPr>
            <a:endParaRPr lang="en-US" altLang="en-US" sz="2200" b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4988" indent="-442913" algn="just">
              <a:lnSpc>
                <a:spcPct val="100000"/>
              </a:lnSpc>
              <a:buNone/>
            </a:pP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80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C0F-39AF-6605-631D-A2ABAB702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81" y="187214"/>
            <a:ext cx="9322038" cy="1857652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 a Motion Detection Based IoT System to Optimize Power Consumption</a:t>
            </a:r>
            <a:b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(2023-24)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653FE-DC68-A8D5-54ED-5A3F3F231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1382" y="5050786"/>
            <a:ext cx="4652937" cy="1620000"/>
          </a:xfrm>
        </p:spPr>
        <p:txBody>
          <a:bodyPr anchor="ctr">
            <a:normAutofit/>
          </a:bodyPr>
          <a:lstStyle/>
          <a:p>
            <a:pPr marL="1081088" indent="-1081088" algn="l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Kartik Khandelwal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Viren Sharma</a:t>
            </a:r>
          </a:p>
          <a:p>
            <a:pPr marL="1081088" indent="-1081088" algn="l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No.: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21UEC071 &amp; 21UEC143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B31D92AC-D261-E5E2-0B98-96A005022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4" t="5620" r="5170"/>
          <a:stretch/>
        </p:blipFill>
        <p:spPr>
          <a:xfrm>
            <a:off x="9541283" y="40420"/>
            <a:ext cx="2650717" cy="128847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185FC4D-CACB-71D6-20DA-1FA62C5F9906}"/>
              </a:ext>
            </a:extLst>
          </p:cNvPr>
          <p:cNvSpPr txBox="1">
            <a:spLocks/>
          </p:cNvSpPr>
          <p:nvPr/>
        </p:nvSpPr>
        <p:spPr>
          <a:xfrm>
            <a:off x="177681" y="5050786"/>
            <a:ext cx="5148000" cy="16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indent="-1200150" algn="l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Dr. M.V. Deepak Nair</a:t>
            </a:r>
          </a:p>
          <a:p>
            <a:pPr marL="1200150" indent="-1200150" algn="l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ECE Department</a:t>
            </a:r>
          </a:p>
          <a:p>
            <a:pPr marL="1200150" indent="-1200150" algn="l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LNMIIT Jaipur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959CF-A9FD-F08E-1AFF-64B8A5E22027}"/>
              </a:ext>
            </a:extLst>
          </p:cNvPr>
          <p:cNvSpPr txBox="1"/>
          <p:nvPr/>
        </p:nvSpPr>
        <p:spPr>
          <a:xfrm>
            <a:off x="2586182" y="2219103"/>
            <a:ext cx="96058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  <a:p>
            <a:r>
              <a:rPr lang="en-US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and </a:t>
            </a:r>
          </a:p>
          <a:p>
            <a:r>
              <a:rPr lang="en-US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Queries Please…</a:t>
            </a:r>
          </a:p>
        </p:txBody>
      </p:sp>
    </p:spTree>
    <p:extLst>
      <p:ext uri="{BB962C8B-B14F-4D97-AF65-F5344CB8AC3E}">
        <p14:creationId xmlns:p14="http://schemas.microsoft.com/office/powerpoint/2010/main" val="209990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8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6" y="0"/>
            <a:ext cx="10528445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RCWL Radar Module’s Working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2BEC-C50C-C2D7-4693-FD7DAB97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99" y="1323077"/>
            <a:ext cx="6435191" cy="5172284"/>
          </a:xfrm>
        </p:spPr>
        <p:txBody>
          <a:bodyPr anchor="t"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RCWL Module: Microwave radar motion sensor module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Operates on Doppler effect principle.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Emits signals around 3.18 GHz frequency omnidirectionally.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comprises of a microwave transceiver, mixer and a lower frequency section with RCWL-9196 IC.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Observed Working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 4-5 meters.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green circuit board with a circuit diagram&#10;&#10;Description automatically generated">
            <a:extLst>
              <a:ext uri="{FF2B5EF4-FFF2-40B4-BE49-F238E27FC236}">
                <a16:creationId xmlns:a16="http://schemas.microsoft.com/office/drawing/2014/main" id="{F7CCACB4-6170-3AFA-E08E-261DDC6FF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8" t="49130" r="5220" b="17253"/>
          <a:stretch/>
        </p:blipFill>
        <p:spPr>
          <a:xfrm>
            <a:off x="6855424" y="4539618"/>
            <a:ext cx="5180988" cy="13145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 descr="A diagram of a doppler effect&#10;&#10;Description automatically generated">
            <a:extLst>
              <a:ext uri="{FF2B5EF4-FFF2-40B4-BE49-F238E27FC236}">
                <a16:creationId xmlns:a16="http://schemas.microsoft.com/office/drawing/2014/main" id="{D56D839C-A776-E773-0774-575E60A67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9" t="3432" r="3077" b="13791"/>
          <a:stretch/>
        </p:blipFill>
        <p:spPr>
          <a:xfrm>
            <a:off x="7404498" y="1332624"/>
            <a:ext cx="4109518" cy="294099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0361E0A-A593-CA85-855F-79DF0462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2D66-5832-2940-8D4A-28B971C539F0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5E92821-1770-7498-31B5-467E3D0D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13F003-E76A-203B-5F85-098F670F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7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213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2BEC-C50C-C2D7-4693-FD7DAB97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37" y="1446934"/>
            <a:ext cx="8272463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 and Literature Survey</a:t>
            </a:r>
          </a:p>
          <a:p>
            <a:pPr>
              <a:buFont typeface="Wingdings" pitchFamily="2" charset="2"/>
              <a:buChar char="Ø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Goals of BTP</a:t>
            </a:r>
          </a:p>
          <a:p>
            <a:pPr>
              <a:buFont typeface="Wingdings" pitchFamily="2" charset="2"/>
              <a:buChar char="Ø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Flow Chart</a:t>
            </a:r>
          </a:p>
          <a:p>
            <a:pPr>
              <a:buFont typeface="Wingdings" pitchFamily="2" charset="2"/>
              <a:buChar char="Ø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  <a:p>
            <a:pPr>
              <a:buFont typeface="Wingdings" pitchFamily="2" charset="2"/>
              <a:buChar char="Ø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and Observation</a:t>
            </a:r>
          </a:p>
          <a:p>
            <a:pPr>
              <a:buFont typeface="Wingdings" pitchFamily="2" charset="2"/>
              <a:buChar char="Ø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Future Goals</a:t>
            </a:r>
          </a:p>
          <a:p>
            <a:pPr>
              <a:buFont typeface="Wingdings" pitchFamily="2" charset="2"/>
              <a:buChar char="Ø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References</a:t>
            </a:r>
          </a:p>
          <a:p>
            <a:pPr>
              <a:buFont typeface="Wingdings" pitchFamily="2" charset="2"/>
              <a:buChar char="Ø"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EC807-2A88-F8C3-8254-6C243EE2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647F-3A59-BC4A-A3FC-C0F6106C687C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3BFCB-F6AB-C80D-75E4-E3A21DEBD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30146-5EE8-DC42-9AA4-F88EAD57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12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6" y="0"/>
            <a:ext cx="10528445" cy="1325563"/>
          </a:xfrm>
        </p:spPr>
        <p:txBody>
          <a:bodyPr>
            <a:normAutofit/>
          </a:bodyPr>
          <a:lstStyle/>
          <a:p>
            <a:r>
              <a:rPr lang="en-US" sz="4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2BEC-C50C-C2D7-4693-FD7DAB97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71" y="1325563"/>
            <a:ext cx="6637690" cy="5172284"/>
          </a:xfrm>
        </p:spPr>
        <p:txBody>
          <a:bodyPr anchor="t"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Open-source firmware and development kit for IoT prototyping.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ESP-12E: Low-cost Wi-Fi microchip with TCP/IP stack and microcontroller capability.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Pins: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17 GPIO pins (11 usable) and PWM support (at a time on 6 pins).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Interfaces: Supports UART, SDIO, SPI, I2C and IR remote control.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Connectivity: Operates at 2.4 GHz with WPA/WPA2 support for secure connections.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 computer chip with many colorful buttons&#10;&#10;Description automatically generated with medium confidence">
            <a:extLst>
              <a:ext uri="{FF2B5EF4-FFF2-40B4-BE49-F238E27FC236}">
                <a16:creationId xmlns:a16="http://schemas.microsoft.com/office/drawing/2014/main" id="{67457741-5454-E556-28AE-A64C8D64F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0189" y="1498008"/>
            <a:ext cx="5149312" cy="38619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26DE5-1255-5B59-4B71-99462936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C0EFC-FE10-0547-95E8-F8E6F4FB8438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1FD1B-DEF6-6D0D-8C49-2F15B440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4A4B3F-F02F-D6E3-7CCD-7EE396419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010E6-0225-9B7B-C372-C1EE8A74C432}"/>
              </a:ext>
            </a:extLst>
          </p:cNvPr>
          <p:cNvSpPr txBox="1"/>
          <p:nvPr/>
        </p:nvSpPr>
        <p:spPr>
          <a:xfrm>
            <a:off x="7479323" y="554501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Pinout </a:t>
            </a:r>
          </a:p>
        </p:txBody>
      </p:sp>
    </p:spTree>
    <p:extLst>
      <p:ext uri="{BB962C8B-B14F-4D97-AF65-F5344CB8AC3E}">
        <p14:creationId xmlns:p14="http://schemas.microsoft.com/office/powerpoint/2010/main" val="9919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6" y="-172225"/>
            <a:ext cx="10528445" cy="1325563"/>
          </a:xfrm>
        </p:spPr>
        <p:txBody>
          <a:bodyPr>
            <a:normAutofit/>
          </a:bodyPr>
          <a:lstStyle/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Relay and AC-DC SMPS</a:t>
            </a:r>
          </a:p>
        </p:txBody>
      </p:sp>
      <p:pic>
        <p:nvPicPr>
          <p:cNvPr id="5" name="Content Placeholder 4" descr="A blue square object with white text&#10;&#10;Description automatically generated">
            <a:extLst>
              <a:ext uri="{FF2B5EF4-FFF2-40B4-BE49-F238E27FC236}">
                <a16:creationId xmlns:a16="http://schemas.microsoft.com/office/drawing/2014/main" id="{094CAD78-849D-11C7-8C1D-68D7BBAE7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9703" y="937395"/>
            <a:ext cx="3904799" cy="2486740"/>
          </a:xfrm>
          <a:ln w="25400">
            <a:solidFill>
              <a:schemeClr val="tx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Diagram of a diagram of a power supply system&#10;&#10;Description automatically generated with medium confidence">
            <a:extLst>
              <a:ext uri="{FF2B5EF4-FFF2-40B4-BE49-F238E27FC236}">
                <a16:creationId xmlns:a16="http://schemas.microsoft.com/office/drawing/2014/main" id="{78255F08-CC48-6C32-23A4-0047E7439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552" y="3864422"/>
            <a:ext cx="6215950" cy="235045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24335-7D82-7D3A-FB97-CFBFC4C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22FE-DFA8-0B48-AF29-DDD20FEFB94C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B299D-B2CD-4D93-134D-22EBB9862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32EF24-C495-0732-5BC4-B7352E2E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490" y="1292367"/>
            <a:ext cx="71766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SPDT relays switch between two circuits with one common terminal and two others (Normally Open and Normally Closed).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energized, the common terminal connects to Normally Open; when not, it connects to Normally Closed.</a:t>
            </a:r>
            <a:endParaRPr lang="en-US" sz="23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980" y="4108624"/>
            <a:ext cx="54143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3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SMPS efficiently convert AC to DC through rapid voltage switching.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3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SMPS provide stable voltage output for consistent power.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3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size of transformer coils.</a:t>
            </a:r>
            <a:endParaRPr lang="en-IN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59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831778" y="2446049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CB2E42BD-EF27-D6E3-50B0-C214B62B6F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180125"/>
              </p:ext>
            </p:extLst>
          </p:nvPr>
        </p:nvGraphicFramePr>
        <p:xfrm>
          <a:off x="321775" y="572217"/>
          <a:ext cx="11470341" cy="578413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28628">
                  <a:extLst>
                    <a:ext uri="{9D8B030D-6E8A-4147-A177-3AD203B41FA5}">
                      <a16:colId xmlns:a16="http://schemas.microsoft.com/office/drawing/2014/main" val="2825516562"/>
                    </a:ext>
                  </a:extLst>
                </a:gridCol>
                <a:gridCol w="2706543">
                  <a:extLst>
                    <a:ext uri="{9D8B030D-6E8A-4147-A177-3AD203B41FA5}">
                      <a16:colId xmlns:a16="http://schemas.microsoft.com/office/drawing/2014/main" val="1985280585"/>
                    </a:ext>
                  </a:extLst>
                </a:gridCol>
                <a:gridCol w="2867585">
                  <a:extLst>
                    <a:ext uri="{9D8B030D-6E8A-4147-A177-3AD203B41FA5}">
                      <a16:colId xmlns:a16="http://schemas.microsoft.com/office/drawing/2014/main" val="961607772"/>
                    </a:ext>
                  </a:extLst>
                </a:gridCol>
                <a:gridCol w="2867585">
                  <a:extLst>
                    <a:ext uri="{9D8B030D-6E8A-4147-A177-3AD203B41FA5}">
                      <a16:colId xmlns:a16="http://schemas.microsoft.com/office/drawing/2014/main" val="3867089900"/>
                    </a:ext>
                  </a:extLst>
                </a:gridCol>
              </a:tblGrid>
              <a:tr h="1063420">
                <a:tc>
                  <a:txBody>
                    <a:bodyPr/>
                    <a:lstStyle/>
                    <a:p>
                      <a:r>
                        <a:rPr lang="en-IN" sz="22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RCWL-0516 Microwave Radar Sensor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PIR Sensor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 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67673"/>
                  </a:ext>
                </a:extLst>
              </a:tr>
              <a:tr h="1063420">
                <a:tc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Detection Method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Microwave Radar(3.18GHz) (Doppler Effect)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Passive Infrared (PIR)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Ultrasonic Waves</a:t>
                      </a:r>
                    </a:p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(30–500 kHz)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56436"/>
                  </a:ext>
                </a:extLst>
              </a:tr>
              <a:tr h="413552">
                <a:tc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Detection Range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5-7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10-12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2-4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03738"/>
                  </a:ext>
                </a:extLst>
              </a:tr>
              <a:tr h="413552">
                <a:tc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Detection Area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Omnidirectional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394584"/>
                  </a:ext>
                </a:extLst>
              </a:tr>
              <a:tr h="1063420">
                <a:tc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Environmental affect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Less affected by temperature and humidity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Sensitive to temperature and humidity </a:t>
                      </a:r>
                      <a:r>
                        <a:rPr lang="en-IN" sz="2200" b="0" i="0" kern="120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[4]</a:t>
                      </a:r>
                      <a:endParaRPr lang="en-US" sz="220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Affected by temperature and humidity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381793"/>
                  </a:ext>
                </a:extLst>
              </a:tr>
              <a:tr h="1638853">
                <a:tc gridSpan="2"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Advantages of RCWL-0516 -</a:t>
                      </a:r>
                      <a:b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                                            </a:t>
                      </a:r>
                      <a:b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 sensitivity and accuracy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Less affected by environmental factors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 susceptibility to false alarms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Omnidirectional detection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5653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BD585-83C8-F988-30E9-7C70175F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EC91-A98B-FB4D-90F3-B23616D11925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2E54A-36B9-7D1F-9AC3-803A543C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2B952-A11F-2279-3A52-ECD52D40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B209D-8367-4C3E-378E-835462ABA312}"/>
              </a:ext>
            </a:extLst>
          </p:cNvPr>
          <p:cNvSpPr txBox="1"/>
          <p:nvPr/>
        </p:nvSpPr>
        <p:spPr>
          <a:xfrm>
            <a:off x="321775" y="61993"/>
            <a:ext cx="10650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Detection Sensor Modules Comparison Table</a:t>
            </a:r>
          </a:p>
        </p:txBody>
      </p:sp>
    </p:spTree>
    <p:extLst>
      <p:ext uri="{BB962C8B-B14F-4D97-AF65-F5344CB8AC3E}">
        <p14:creationId xmlns:p14="http://schemas.microsoft.com/office/powerpoint/2010/main" val="423880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3AD7-9123-1418-304D-0DCBB7745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0871"/>
            <a:ext cx="10515600" cy="52174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3600" b="1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43BD28-F605-0821-A91D-B49251298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388406"/>
              </p:ext>
            </p:extLst>
          </p:nvPr>
        </p:nvGraphicFramePr>
        <p:xfrm>
          <a:off x="838200" y="803601"/>
          <a:ext cx="9834335" cy="5217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909">
                  <a:extLst>
                    <a:ext uri="{9D8B030D-6E8A-4147-A177-3AD203B41FA5}">
                      <a16:colId xmlns:a16="http://schemas.microsoft.com/office/drawing/2014/main" val="9300567"/>
                    </a:ext>
                  </a:extLst>
                </a:gridCol>
                <a:gridCol w="4201314">
                  <a:extLst>
                    <a:ext uri="{9D8B030D-6E8A-4147-A177-3AD203B41FA5}">
                      <a16:colId xmlns:a16="http://schemas.microsoft.com/office/drawing/2014/main" val="255653514"/>
                    </a:ext>
                  </a:extLst>
                </a:gridCol>
                <a:gridCol w="3278112">
                  <a:extLst>
                    <a:ext uri="{9D8B030D-6E8A-4147-A177-3AD203B41FA5}">
                      <a16:colId xmlns:a16="http://schemas.microsoft.com/office/drawing/2014/main" val="2167121152"/>
                    </a:ext>
                  </a:extLst>
                </a:gridCol>
              </a:tblGrid>
              <a:tr h="474315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i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NodeMCU</a:t>
                      </a:r>
                      <a:r>
                        <a:rPr lang="en-IN" sz="24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(ESP8266)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ESP32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66363"/>
                  </a:ext>
                </a:extLst>
              </a:tr>
              <a:tr h="853767">
                <a:tc>
                  <a:txBody>
                    <a:bodyPr/>
                    <a:lstStyle/>
                    <a:p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CPU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400" b="1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Tensilica</a:t>
                      </a:r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400" b="1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Xtensa</a:t>
                      </a:r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LX106</a:t>
                      </a:r>
                      <a:endParaRPr lang="en-IN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Dual-core </a:t>
                      </a:r>
                      <a:r>
                        <a:rPr lang="en-IN" sz="2400" b="1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Tensilica</a:t>
                      </a:r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400" b="1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Xtensa</a:t>
                      </a:r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LX6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534485"/>
                  </a:ext>
                </a:extLst>
              </a:tr>
              <a:tr h="1612670">
                <a:tc>
                  <a:txBody>
                    <a:bodyPr/>
                    <a:lstStyle/>
                    <a:p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CPU Frequency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 to 160 MHz (SW limited to 80MHz)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 to 240 MHz (single-core)</a:t>
                      </a:r>
                      <a:b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 to 160 MHz (dual-core)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258988"/>
                  </a:ext>
                </a:extLst>
              </a:tr>
              <a:tr h="853767">
                <a:tc>
                  <a:txBody>
                    <a:bodyPr/>
                    <a:lstStyle/>
                    <a:p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Wi-Fi Connectivity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Built-in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Built-in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074457"/>
                  </a:ext>
                </a:extLst>
              </a:tr>
              <a:tr h="474315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10-bit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837370"/>
                  </a:ext>
                </a:extLst>
              </a:tr>
              <a:tr h="474315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 GPIO Pins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 GPIO Pins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87467"/>
                  </a:ext>
                </a:extLst>
              </a:tr>
              <a:tr h="474315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Approx. 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₹160-170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₹390-400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05803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C3B7B16-65CC-4FF1-9222-8439E7E75636}"/>
              </a:ext>
            </a:extLst>
          </p:cNvPr>
          <p:cNvSpPr txBox="1"/>
          <p:nvPr/>
        </p:nvSpPr>
        <p:spPr>
          <a:xfrm>
            <a:off x="766482" y="157270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A7D727C-CD1B-4FBF-7B99-12A37105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33E4-19EC-5B4E-B457-281B237B2E56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F765EB-DC9A-2BA0-F4BA-221D52DD1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D4530F-F683-81B6-7835-B77D3267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7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759360B-AF0C-C547-EC7C-EA9AAA4C7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4" t="1013" r="646"/>
          <a:stretch/>
        </p:blipFill>
        <p:spPr>
          <a:xfrm>
            <a:off x="868218" y="314036"/>
            <a:ext cx="10658764" cy="57529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70F6FC-DB56-4756-BE95-41D8BAA64C69}"/>
              </a:ext>
            </a:extLst>
          </p:cNvPr>
          <p:cNvSpPr txBox="1"/>
          <p:nvPr/>
        </p:nvSpPr>
        <p:spPr>
          <a:xfrm>
            <a:off x="551330" y="6233486"/>
            <a:ext cx="1152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RCWL-0516 EMI/EMC Testing using RSA306B Spectrum Analyzer</a:t>
            </a:r>
          </a:p>
        </p:txBody>
      </p:sp>
    </p:spTree>
    <p:extLst>
      <p:ext uri="{BB962C8B-B14F-4D97-AF65-F5344CB8AC3E}">
        <p14:creationId xmlns:p14="http://schemas.microsoft.com/office/powerpoint/2010/main" val="317645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9AA14-3FCE-51D5-2355-878BE09F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0" y="211911"/>
            <a:ext cx="10751500" cy="5834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5DE2F7-E52F-FB4C-E80A-F70B8D45715F}"/>
              </a:ext>
            </a:extLst>
          </p:cNvPr>
          <p:cNvSpPr txBox="1"/>
          <p:nvPr/>
        </p:nvSpPr>
        <p:spPr>
          <a:xfrm>
            <a:off x="3802626" y="6184424"/>
            <a:ext cx="4586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Code Snippet</a:t>
            </a:r>
          </a:p>
        </p:txBody>
      </p:sp>
    </p:spTree>
    <p:extLst>
      <p:ext uri="{BB962C8B-B14F-4D97-AF65-F5344CB8AC3E}">
        <p14:creationId xmlns:p14="http://schemas.microsoft.com/office/powerpoint/2010/main" val="35109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5DE2F7-E52F-FB4C-E80A-F70B8D45715F}"/>
              </a:ext>
            </a:extLst>
          </p:cNvPr>
          <p:cNvSpPr txBox="1"/>
          <p:nvPr/>
        </p:nvSpPr>
        <p:spPr>
          <a:xfrm>
            <a:off x="3802626" y="6184424"/>
            <a:ext cx="4586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Monitor Status</a:t>
            </a:r>
          </a:p>
        </p:txBody>
      </p:sp>
      <p:pic>
        <p:nvPicPr>
          <p:cNvPr id="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C5F8D0-0F40-44EA-9A95-E82994F28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1911"/>
            <a:ext cx="10515602" cy="5904072"/>
          </a:xfr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60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5DE2F7-E52F-FB4C-E80A-F70B8D45715F}"/>
              </a:ext>
            </a:extLst>
          </p:cNvPr>
          <p:cNvSpPr txBox="1"/>
          <p:nvPr/>
        </p:nvSpPr>
        <p:spPr>
          <a:xfrm>
            <a:off x="3802626" y="5779212"/>
            <a:ext cx="4586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Prototype-15/01/24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 light bulb with wires connected to a circuit board&#10;&#10;Description automatically generated">
            <a:extLst>
              <a:ext uri="{FF2B5EF4-FFF2-40B4-BE49-F238E27FC236}">
                <a16:creationId xmlns:a16="http://schemas.microsoft.com/office/drawing/2014/main" id="{8A109870-DD3E-5C19-8878-FF8F8940C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445" y="211911"/>
            <a:ext cx="7319109" cy="5489332"/>
          </a:xfr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44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5DE2F7-E52F-FB4C-E80A-F70B8D45715F}"/>
              </a:ext>
            </a:extLst>
          </p:cNvPr>
          <p:cNvSpPr txBox="1"/>
          <p:nvPr/>
        </p:nvSpPr>
        <p:spPr>
          <a:xfrm>
            <a:off x="3802626" y="5779212"/>
            <a:ext cx="4586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Prototype-26/01/24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Several electronic devices on a table&#10;&#10;Description automatically generated">
            <a:extLst>
              <a:ext uri="{FF2B5EF4-FFF2-40B4-BE49-F238E27FC236}">
                <a16:creationId xmlns:a16="http://schemas.microsoft.com/office/drawing/2014/main" id="{08ABC383-05D2-EE43-19C5-5E7156B92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529" y="247791"/>
            <a:ext cx="6970942" cy="5228206"/>
          </a:xfr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975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5DE2F7-E52F-FB4C-E80A-F70B8D45715F}"/>
              </a:ext>
            </a:extLst>
          </p:cNvPr>
          <p:cNvSpPr txBox="1"/>
          <p:nvPr/>
        </p:nvSpPr>
        <p:spPr>
          <a:xfrm>
            <a:off x="3802626" y="5779212"/>
            <a:ext cx="4586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Transformerless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 Supply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788CAFC7-3C40-A249-7849-C28EE11B4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871" y="668611"/>
            <a:ext cx="8922257" cy="4581306"/>
          </a:xfr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855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81" y="108112"/>
            <a:ext cx="10528445" cy="65775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Literature Survey: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2BEC-C50C-C2D7-4693-FD7DAB97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81" y="639197"/>
            <a:ext cx="11880000" cy="3600000"/>
          </a:xfrm>
        </p:spPr>
        <p:txBody>
          <a:bodyPr anchor="ctr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Occupancy Sensor Effectiveness: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in smart homes demonstrates the effectiveness of occupancy sensors in optimizing energy consumption. Studies like </a:t>
            </a:r>
            <a:r>
              <a:rPr lang="en-US" alt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en-US" altLang="en-US" sz="2400" b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Thaleeparambil</a:t>
            </a:r>
            <a:r>
              <a:rPr lang="en-US" alt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(2024)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showcase their ability to detect presence and adjust appliance usage accordingly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Trend: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growth of the smart appliance market, highlighted by market research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indicates a consumer interest in intelligent and energy-efficient devices.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Potential: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Studies like T. Blank (2021) exploring intelligent control systems for appliances via the internet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emphasize the potential for integrating IoT technology into traditional appliances.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28B88B-2638-1DEE-DB6D-B9A05921BFEE}"/>
              </a:ext>
            </a:extLst>
          </p:cNvPr>
          <p:cNvSpPr txBox="1">
            <a:spLocks/>
          </p:cNvSpPr>
          <p:nvPr/>
        </p:nvSpPr>
        <p:spPr>
          <a:xfrm>
            <a:off x="346316" y="3673422"/>
            <a:ext cx="105284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of BTP: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066503C-2CB3-51C2-407A-2AB294814193}"/>
              </a:ext>
            </a:extLst>
          </p:cNvPr>
          <p:cNvSpPr txBox="1">
            <a:spLocks/>
          </p:cNvSpPr>
          <p:nvPr/>
        </p:nvSpPr>
        <p:spPr>
          <a:xfrm>
            <a:off x="338136" y="4471069"/>
            <a:ext cx="11608090" cy="213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5913" indent="-315913" algn="just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 network of Radar based IoT nodes for motion detection  and power optimization for classrooms and corporate board meeting rooms.</a:t>
            </a:r>
          </a:p>
          <a:p>
            <a:pPr marL="315913" indent="-315913" algn="just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multiple detection nodes strategically within the room to achieve robust motion detection, comprehensive coverage and share power consumption to users distributed in a hierarchal way.</a:t>
            </a:r>
            <a:endParaRPr lang="en-US" sz="2400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A563B-DE35-841D-2401-839874DF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8E65-4F90-D94F-9831-393A0D811B2B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4CA469-33FD-6748-D581-F486279B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9501FB-8556-BC84-CF84-D1FC0008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34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3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A5626C3-F4F2-9411-47D8-0AC24D8E7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01" y="290989"/>
            <a:ext cx="9634919" cy="5419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8D14C8-DA20-13E5-DE82-1788FA3C71A3}"/>
              </a:ext>
            </a:extLst>
          </p:cNvPr>
          <p:cNvSpPr txBox="1"/>
          <p:nvPr/>
        </p:nvSpPr>
        <p:spPr>
          <a:xfrm>
            <a:off x="3802626" y="5950662"/>
            <a:ext cx="4586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Node-RED flow</a:t>
            </a:r>
          </a:p>
        </p:txBody>
      </p:sp>
    </p:spTree>
    <p:extLst>
      <p:ext uri="{BB962C8B-B14F-4D97-AF65-F5344CB8AC3E}">
        <p14:creationId xmlns:p14="http://schemas.microsoft.com/office/powerpoint/2010/main" val="288938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81D363-B99A-7F57-0DDB-8DB50A9F6BF6}"/>
              </a:ext>
            </a:extLst>
          </p:cNvPr>
          <p:cNvSpPr txBox="1">
            <a:spLocks/>
          </p:cNvSpPr>
          <p:nvPr/>
        </p:nvSpPr>
        <p:spPr>
          <a:xfrm>
            <a:off x="349992" y="228236"/>
            <a:ext cx="10515600" cy="684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Motion Detection in IoT: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9A9C5F1-253A-772A-CFB8-72EF8806FE13}"/>
              </a:ext>
            </a:extLst>
          </p:cNvPr>
          <p:cNvSpPr/>
          <p:nvPr/>
        </p:nvSpPr>
        <p:spPr>
          <a:xfrm>
            <a:off x="838200" y="1442963"/>
            <a:ext cx="3286125" cy="1971675"/>
          </a:xfrm>
          <a:custGeom>
            <a:avLst/>
            <a:gdLst>
              <a:gd name="connsiteX0" fmla="*/ 0 w 3286125"/>
              <a:gd name="connsiteY0" fmla="*/ 0 h 1971675"/>
              <a:gd name="connsiteX1" fmla="*/ 3286125 w 3286125"/>
              <a:gd name="connsiteY1" fmla="*/ 0 h 1971675"/>
              <a:gd name="connsiteX2" fmla="*/ 3286125 w 3286125"/>
              <a:gd name="connsiteY2" fmla="*/ 1971675 h 1971675"/>
              <a:gd name="connsiteX3" fmla="*/ 0 w 3286125"/>
              <a:gd name="connsiteY3" fmla="*/ 1971675 h 1971675"/>
              <a:gd name="connsiteX4" fmla="*/ 0 w 3286125"/>
              <a:gd name="connsiteY4" fmla="*/ 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6125" h="1971675">
                <a:moveTo>
                  <a:pt x="0" y="0"/>
                </a:moveTo>
                <a:lnTo>
                  <a:pt x="3286125" y="0"/>
                </a:lnTo>
                <a:lnTo>
                  <a:pt x="3286125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2800" b="1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8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Security</a:t>
            </a:r>
          </a:p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2800" b="1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010B1B-673C-2E9A-029C-E2FBC508C18D}"/>
              </a:ext>
            </a:extLst>
          </p:cNvPr>
          <p:cNvSpPr/>
          <p:nvPr/>
        </p:nvSpPr>
        <p:spPr>
          <a:xfrm>
            <a:off x="4452937" y="1442963"/>
            <a:ext cx="3286125" cy="1971675"/>
          </a:xfrm>
          <a:custGeom>
            <a:avLst/>
            <a:gdLst>
              <a:gd name="connsiteX0" fmla="*/ 0 w 3286125"/>
              <a:gd name="connsiteY0" fmla="*/ 0 h 1971675"/>
              <a:gd name="connsiteX1" fmla="*/ 3286125 w 3286125"/>
              <a:gd name="connsiteY1" fmla="*/ 0 h 1971675"/>
              <a:gd name="connsiteX2" fmla="*/ 3286125 w 3286125"/>
              <a:gd name="connsiteY2" fmla="*/ 1971675 h 1971675"/>
              <a:gd name="connsiteX3" fmla="*/ 0 w 3286125"/>
              <a:gd name="connsiteY3" fmla="*/ 1971675 h 1971675"/>
              <a:gd name="connsiteX4" fmla="*/ 0 w 3286125"/>
              <a:gd name="connsiteY4" fmla="*/ 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6125" h="1971675">
                <a:moveTo>
                  <a:pt x="0" y="0"/>
                </a:moveTo>
                <a:lnTo>
                  <a:pt x="3286125" y="0"/>
                </a:lnTo>
                <a:lnTo>
                  <a:pt x="3286125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8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Conservation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E71E03-68E4-84AE-C5CA-50C1A1669BDE}"/>
              </a:ext>
            </a:extLst>
          </p:cNvPr>
          <p:cNvSpPr/>
          <p:nvPr/>
        </p:nvSpPr>
        <p:spPr>
          <a:xfrm>
            <a:off x="8067675" y="1442963"/>
            <a:ext cx="3286125" cy="1971675"/>
          </a:xfrm>
          <a:custGeom>
            <a:avLst/>
            <a:gdLst>
              <a:gd name="connsiteX0" fmla="*/ 0 w 3286125"/>
              <a:gd name="connsiteY0" fmla="*/ 0 h 1971675"/>
              <a:gd name="connsiteX1" fmla="*/ 3286125 w 3286125"/>
              <a:gd name="connsiteY1" fmla="*/ 0 h 1971675"/>
              <a:gd name="connsiteX2" fmla="*/ 3286125 w 3286125"/>
              <a:gd name="connsiteY2" fmla="*/ 1971675 h 1971675"/>
              <a:gd name="connsiteX3" fmla="*/ 0 w 3286125"/>
              <a:gd name="connsiteY3" fmla="*/ 1971675 h 1971675"/>
              <a:gd name="connsiteX4" fmla="*/ 0 w 3286125"/>
              <a:gd name="connsiteY4" fmla="*/ 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6125" h="1971675">
                <a:moveTo>
                  <a:pt x="0" y="0"/>
                </a:moveTo>
                <a:lnTo>
                  <a:pt x="3286125" y="0"/>
                </a:lnTo>
                <a:lnTo>
                  <a:pt x="3286125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8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DD524C-8A89-ABB9-AFA2-444F80395162}"/>
              </a:ext>
            </a:extLst>
          </p:cNvPr>
          <p:cNvSpPr/>
          <p:nvPr/>
        </p:nvSpPr>
        <p:spPr>
          <a:xfrm>
            <a:off x="2645568" y="3743251"/>
            <a:ext cx="3286125" cy="1971675"/>
          </a:xfrm>
          <a:custGeom>
            <a:avLst/>
            <a:gdLst>
              <a:gd name="connsiteX0" fmla="*/ 0 w 3286125"/>
              <a:gd name="connsiteY0" fmla="*/ 0 h 1971675"/>
              <a:gd name="connsiteX1" fmla="*/ 3286125 w 3286125"/>
              <a:gd name="connsiteY1" fmla="*/ 0 h 1971675"/>
              <a:gd name="connsiteX2" fmla="*/ 3286125 w 3286125"/>
              <a:gd name="connsiteY2" fmla="*/ 1971675 h 1971675"/>
              <a:gd name="connsiteX3" fmla="*/ 0 w 3286125"/>
              <a:gd name="connsiteY3" fmla="*/ 1971675 h 1971675"/>
              <a:gd name="connsiteX4" fmla="*/ 0 w 3286125"/>
              <a:gd name="connsiteY4" fmla="*/ 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6125" h="1971675">
                <a:moveTo>
                  <a:pt x="0" y="0"/>
                </a:moveTo>
                <a:lnTo>
                  <a:pt x="3286125" y="0"/>
                </a:lnTo>
                <a:lnTo>
                  <a:pt x="3286125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8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User Experience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B8C112-80B2-F83A-B1B2-86D9E7A16AC9}"/>
              </a:ext>
            </a:extLst>
          </p:cNvPr>
          <p:cNvSpPr/>
          <p:nvPr/>
        </p:nvSpPr>
        <p:spPr>
          <a:xfrm>
            <a:off x="6260306" y="3743251"/>
            <a:ext cx="3286125" cy="1971675"/>
          </a:xfrm>
          <a:custGeom>
            <a:avLst/>
            <a:gdLst>
              <a:gd name="connsiteX0" fmla="*/ 0 w 3286125"/>
              <a:gd name="connsiteY0" fmla="*/ 0 h 1971675"/>
              <a:gd name="connsiteX1" fmla="*/ 3286125 w 3286125"/>
              <a:gd name="connsiteY1" fmla="*/ 0 h 1971675"/>
              <a:gd name="connsiteX2" fmla="*/ 3286125 w 3286125"/>
              <a:gd name="connsiteY2" fmla="*/ 1971675 h 1971675"/>
              <a:gd name="connsiteX3" fmla="*/ 0 w 3286125"/>
              <a:gd name="connsiteY3" fmla="*/ 1971675 h 1971675"/>
              <a:gd name="connsiteX4" fmla="*/ 0 w 3286125"/>
              <a:gd name="connsiteY4" fmla="*/ 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6125" h="1971675">
                <a:moveTo>
                  <a:pt x="0" y="0"/>
                </a:moveTo>
                <a:lnTo>
                  <a:pt x="3286125" y="0"/>
                </a:lnTo>
                <a:lnTo>
                  <a:pt x="3286125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chemeClr val="accent6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8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Monitoring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507287-42DA-9227-E491-DB3F523E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1AB66-F412-F546-A12E-35F7CB75CD8C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7EE7A-0CD4-36BE-3840-5C57FC5D4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A4B9E-9DCF-A653-99EC-56B313F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4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4FE67-B097-B196-98AA-926FDA37F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12B6AD-3D42-F857-7F8F-187FCDE89229}"/>
              </a:ext>
            </a:extLst>
          </p:cNvPr>
          <p:cNvSpPr txBox="1">
            <a:spLocks/>
          </p:cNvSpPr>
          <p:nvPr/>
        </p:nvSpPr>
        <p:spPr>
          <a:xfrm>
            <a:off x="349992" y="228236"/>
            <a:ext cx="10515600" cy="684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0AA93D-2C92-A5A6-64DB-F1BE543B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1AB66-F412-F546-A12E-35F7CB75CD8C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66DFE-B029-4424-3AD7-B8D18D2F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096ED-DB38-D0DE-9448-6DE3EC2D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AE685-8A67-8725-1C0F-4D271385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62995"/>
            <a:ext cx="8001000" cy="534273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35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81D363-B99A-7F57-0DDB-8DB50A9F6BF6}"/>
              </a:ext>
            </a:extLst>
          </p:cNvPr>
          <p:cNvSpPr txBox="1">
            <a:spLocks/>
          </p:cNvSpPr>
          <p:nvPr/>
        </p:nvSpPr>
        <p:spPr>
          <a:xfrm>
            <a:off x="304800" y="217441"/>
            <a:ext cx="5646057" cy="1292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CE0C8-703F-F74F-D1BD-CC257366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652A3-9F02-BF47-94DA-D3EC790B0003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CC3DC-F7CF-6026-3CFE-33C1B3C9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163883-8710-EE6F-DD5F-BBA449EB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B12B7C-1FD2-9EFD-2CB0-EE5EF84A3704}"/>
              </a:ext>
            </a:extLst>
          </p:cNvPr>
          <p:cNvSpPr>
            <a:spLocks noChangeAspect="1"/>
          </p:cNvSpPr>
          <p:nvPr/>
        </p:nvSpPr>
        <p:spPr>
          <a:xfrm>
            <a:off x="2341879" y="1268746"/>
            <a:ext cx="2540665" cy="7725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200" b="1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200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Power</a:t>
            </a:r>
            <a:endParaRPr lang="en-IN" sz="2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200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IN" sz="2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59C3B-92FB-931C-15C8-3F737D1A2A75}"/>
              </a:ext>
            </a:extLst>
          </p:cNvPr>
          <p:cNvSpPr>
            <a:spLocks noChangeAspect="1"/>
          </p:cNvSpPr>
          <p:nvPr/>
        </p:nvSpPr>
        <p:spPr>
          <a:xfrm>
            <a:off x="2238771" y="2389277"/>
            <a:ext cx="2746872" cy="703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Network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132E44-4882-D635-2C23-C2DD27E26F37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3612207" y="2041302"/>
            <a:ext cx="5" cy="347975"/>
          </a:xfrm>
          <a:prstGeom prst="straightConnector1">
            <a:avLst/>
          </a:prstGeom>
          <a:ln w="50800">
            <a:solidFill>
              <a:schemeClr val="accent6">
                <a:lumMod val="50000"/>
                <a:alpha val="93000"/>
              </a:schemeClr>
            </a:solidFill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20" name="Connector: Elbow 57">
            <a:extLst>
              <a:ext uri="{FF2B5EF4-FFF2-40B4-BE49-F238E27FC236}">
                <a16:creationId xmlns:a16="http://schemas.microsoft.com/office/drawing/2014/main" id="{CFD34096-EA8B-1BB2-09A8-F753F79A4DA9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259662" y="2635401"/>
            <a:ext cx="1443697" cy="273166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50000"/>
                <a:alpha val="93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58">
            <a:extLst>
              <a:ext uri="{FF2B5EF4-FFF2-40B4-BE49-F238E27FC236}">
                <a16:creationId xmlns:a16="http://schemas.microsoft.com/office/drawing/2014/main" id="{71622723-66BD-54D6-BD6C-DDE573C24E11}"/>
              </a:ext>
            </a:extLst>
          </p:cNvPr>
          <p:cNvCxnSpPr>
            <a:cxnSpLocks/>
            <a:stCxn id="15" idx="0"/>
            <a:endCxn id="15" idx="1"/>
          </p:cNvCxnSpPr>
          <p:nvPr/>
        </p:nvCxnSpPr>
        <p:spPr>
          <a:xfrm rot="16200000" flipH="1" flipV="1">
            <a:off x="7157920" y="1522522"/>
            <a:ext cx="658318" cy="1567440"/>
          </a:xfrm>
          <a:prstGeom prst="bentConnector4">
            <a:avLst>
              <a:gd name="adj1" fmla="val -29888"/>
              <a:gd name="adj2" fmla="val 127306"/>
            </a:avLst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iamond 14">
            <a:extLst>
              <a:ext uri="{FF2B5EF4-FFF2-40B4-BE49-F238E27FC236}">
                <a16:creationId xmlns:a16="http://schemas.microsoft.com/office/drawing/2014/main" id="{1B751BB7-16FC-BACD-E43A-E823C5BE1945}"/>
              </a:ext>
            </a:extLst>
          </p:cNvPr>
          <p:cNvSpPr>
            <a:spLocks noChangeAspect="1"/>
          </p:cNvSpPr>
          <p:nvPr/>
        </p:nvSpPr>
        <p:spPr>
          <a:xfrm>
            <a:off x="6703359" y="1977084"/>
            <a:ext cx="3134880" cy="1316634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Movement Detected 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8754C-C953-8E68-007F-49C92DB62753}"/>
              </a:ext>
            </a:extLst>
          </p:cNvPr>
          <p:cNvSpPr>
            <a:spLocks/>
          </p:cNvSpPr>
          <p:nvPr/>
        </p:nvSpPr>
        <p:spPr>
          <a:xfrm>
            <a:off x="6556918" y="3854615"/>
            <a:ext cx="3427764" cy="6954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 ON Electrical Device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CD5730-8169-FCF0-A5A0-30375BE842E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270799" y="3293718"/>
            <a:ext cx="1" cy="560897"/>
          </a:xfrm>
          <a:prstGeom prst="straightConnector1">
            <a:avLst/>
          </a:prstGeom>
          <a:ln w="50800">
            <a:solidFill>
              <a:schemeClr val="accent6">
                <a:lumMod val="50000"/>
                <a:alpha val="93000"/>
              </a:schemeClr>
            </a:solidFill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20CC866-81A9-929C-4E72-E830732B86FD}"/>
              </a:ext>
            </a:extLst>
          </p:cNvPr>
          <p:cNvSpPr>
            <a:spLocks/>
          </p:cNvSpPr>
          <p:nvPr/>
        </p:nvSpPr>
        <p:spPr>
          <a:xfrm>
            <a:off x="6642855" y="4987039"/>
            <a:ext cx="3255889" cy="7606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 For 10 seconds</a:t>
            </a:r>
          </a:p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(Adjustable Wait Time)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8E6FFE-D002-BA32-F96F-092C0E945C0A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8270800" y="4550091"/>
            <a:ext cx="0" cy="436948"/>
          </a:xfrm>
          <a:prstGeom prst="straightConnector1">
            <a:avLst/>
          </a:prstGeom>
          <a:ln w="50800">
            <a:solidFill>
              <a:schemeClr val="accent6">
                <a:lumMod val="50000"/>
                <a:alpha val="93000"/>
              </a:schemeClr>
            </a:solidFill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22" name="Connector: Elbow 66">
            <a:extLst>
              <a:ext uri="{FF2B5EF4-FFF2-40B4-BE49-F238E27FC236}">
                <a16:creationId xmlns:a16="http://schemas.microsoft.com/office/drawing/2014/main" id="{40645F00-5187-D653-86AF-0A6528069BBC}"/>
              </a:ext>
            </a:extLst>
          </p:cNvPr>
          <p:cNvCxnSpPr>
            <a:cxnSpLocks/>
          </p:cNvCxnSpPr>
          <p:nvPr/>
        </p:nvCxnSpPr>
        <p:spPr>
          <a:xfrm flipH="1" flipV="1">
            <a:off x="9831594" y="2655001"/>
            <a:ext cx="60504" cy="2557777"/>
          </a:xfrm>
          <a:prstGeom prst="bentConnector3">
            <a:avLst>
              <a:gd name="adj1" fmla="val -1182631"/>
            </a:avLst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iamond 10">
            <a:extLst>
              <a:ext uri="{FF2B5EF4-FFF2-40B4-BE49-F238E27FC236}">
                <a16:creationId xmlns:a16="http://schemas.microsoft.com/office/drawing/2014/main" id="{0AA9ABCD-FE1A-7B67-5210-1888F97C53C7}"/>
              </a:ext>
            </a:extLst>
          </p:cNvPr>
          <p:cNvSpPr>
            <a:spLocks noChangeAspect="1"/>
          </p:cNvSpPr>
          <p:nvPr/>
        </p:nvSpPr>
        <p:spPr>
          <a:xfrm>
            <a:off x="1754217" y="3287029"/>
            <a:ext cx="3734844" cy="1492268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Successfully 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9D1CA0-9B65-2849-2CF2-3E195E89EAAC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612207" y="3092606"/>
            <a:ext cx="9432" cy="194423"/>
          </a:xfrm>
          <a:prstGeom prst="straightConnector1">
            <a:avLst/>
          </a:prstGeom>
          <a:ln w="50800">
            <a:solidFill>
              <a:schemeClr val="accent6">
                <a:lumMod val="50000"/>
                <a:alpha val="93000"/>
              </a:schemeClr>
            </a:solidFill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FDA0DEF-392F-B2CC-AF68-1C8F019E1B0B}"/>
              </a:ext>
            </a:extLst>
          </p:cNvPr>
          <p:cNvSpPr>
            <a:spLocks noChangeAspect="1"/>
          </p:cNvSpPr>
          <p:nvPr/>
        </p:nvSpPr>
        <p:spPr>
          <a:xfrm>
            <a:off x="2002970" y="4986482"/>
            <a:ext cx="3256692" cy="761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IN" sz="2200" b="1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 Node ON from Node-Red Dashboard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8AA809-6CCB-F897-B128-999B0152023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3621639" y="4779297"/>
            <a:ext cx="9677" cy="207185"/>
          </a:xfrm>
          <a:prstGeom prst="straightConnector1">
            <a:avLst/>
          </a:prstGeom>
          <a:ln w="50800">
            <a:solidFill>
              <a:schemeClr val="accent6">
                <a:lumMod val="50000"/>
                <a:alpha val="93000"/>
              </a:schemeClr>
            </a:solidFill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23" name="Connector: Elbow 73">
            <a:extLst>
              <a:ext uri="{FF2B5EF4-FFF2-40B4-BE49-F238E27FC236}">
                <a16:creationId xmlns:a16="http://schemas.microsoft.com/office/drawing/2014/main" id="{1483DAD9-FEA6-4098-D66E-ABD3A3D0493D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 rot="10800000" flipH="1">
            <a:off x="1754217" y="2740943"/>
            <a:ext cx="484554" cy="1292221"/>
          </a:xfrm>
          <a:prstGeom prst="bentConnector3">
            <a:avLst>
              <a:gd name="adj1" fmla="val -47177"/>
            </a:avLst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87057" y="1005451"/>
            <a:ext cx="1613101" cy="76944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</a:p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endParaRPr lang="en-I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1649" y="3063231"/>
            <a:ext cx="1613101" cy="76944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</a:p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endParaRPr lang="en-I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304881" y="3258694"/>
            <a:ext cx="1335710" cy="43088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endParaRPr lang="en-I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8" grpId="0" animBg="1"/>
      <p:bldP spid="11" grpId="0" animBg="1"/>
      <p:bldP spid="13" grpId="0" animBg="1"/>
      <p:bldP spid="40" grpId="0"/>
      <p:bldP spid="95" grpId="0"/>
      <p:bldP spid="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4FF3-495F-1490-68DC-C0111AFF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3" y="165556"/>
            <a:ext cx="10515600" cy="765549"/>
          </a:xfrm>
        </p:spPr>
        <p:txBody>
          <a:bodyPr>
            <a:normAutofit/>
          </a:bodyPr>
          <a:lstStyle/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170E9-03BC-F6C6-6000-16F75E73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13" y="1360560"/>
            <a:ext cx="7471344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Sensor Node Consists:</a:t>
            </a:r>
          </a:p>
          <a:p>
            <a:pPr marL="803275" indent="-442913">
              <a:spcAft>
                <a:spcPts val="1200"/>
              </a:spcAft>
              <a:buFont typeface="+mj-lt"/>
              <a:buAutoNum type="arabicParenR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Module(ESP-12E)</a:t>
            </a:r>
          </a:p>
          <a:p>
            <a:pPr marL="803275" indent="-442913">
              <a:spcAft>
                <a:spcPts val="1200"/>
              </a:spcAft>
              <a:buFont typeface="+mj-lt"/>
              <a:buAutoNum type="arabicParenR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RCWL Radar Module for detection</a:t>
            </a:r>
          </a:p>
          <a:p>
            <a:pPr marL="803275" indent="-442913">
              <a:spcAft>
                <a:spcPts val="1200"/>
              </a:spcAft>
              <a:buFont typeface="+mj-lt"/>
              <a:buAutoNum type="arabicParenR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Relay</a:t>
            </a:r>
          </a:p>
          <a:p>
            <a:pPr marL="803275" indent="-442913">
              <a:spcAft>
                <a:spcPts val="1200"/>
              </a:spcAft>
              <a:buFont typeface="+mj-lt"/>
              <a:buAutoNum type="arabicParenR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 to DC Switching Mode Power Supply (SMPS)</a:t>
            </a:r>
          </a:p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circuit board&#10;&#10;Description automatically generated">
            <a:extLst>
              <a:ext uri="{FF2B5EF4-FFF2-40B4-BE49-F238E27FC236}">
                <a16:creationId xmlns:a16="http://schemas.microsoft.com/office/drawing/2014/main" id="{7C40A254-6108-9F0D-251A-7859E6622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3" b="3390"/>
          <a:stretch/>
        </p:blipFill>
        <p:spPr>
          <a:xfrm>
            <a:off x="7763557" y="655637"/>
            <a:ext cx="3837432" cy="5271258"/>
          </a:xfrm>
          <a:prstGeom prst="rect">
            <a:avLst/>
          </a:prstGeom>
          <a:ln w="254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949688-614F-BA01-C07E-522ABE975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0BF5-2FD9-274E-A142-CA95A16AB9DA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11B35D-0FB2-30C4-485E-26464486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D7F43C6-B5DF-B1FF-C5D7-F8FA2AE1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05492-565C-CF21-8D29-23CB3998AA83}"/>
              </a:ext>
            </a:extLst>
          </p:cNvPr>
          <p:cNvSpPr txBox="1"/>
          <p:nvPr/>
        </p:nvSpPr>
        <p:spPr>
          <a:xfrm>
            <a:off x="8330676" y="6038950"/>
            <a:ext cx="298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Detection Node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400F2-8D0A-B399-2FAE-F524DF25AF5F}"/>
              </a:ext>
            </a:extLst>
          </p:cNvPr>
          <p:cNvSpPr/>
          <p:nvPr/>
        </p:nvSpPr>
        <p:spPr>
          <a:xfrm>
            <a:off x="8492609" y="1137024"/>
            <a:ext cx="977964" cy="12032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8B5A1E-CDB5-87E7-7576-22D001B9EA2B}"/>
              </a:ext>
            </a:extLst>
          </p:cNvPr>
          <p:cNvSpPr/>
          <p:nvPr/>
        </p:nvSpPr>
        <p:spPr>
          <a:xfrm>
            <a:off x="10294374" y="4078656"/>
            <a:ext cx="1048346" cy="17715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42706-4BCF-236A-F41B-E554A63364C3}"/>
              </a:ext>
            </a:extLst>
          </p:cNvPr>
          <p:cNvSpPr/>
          <p:nvPr/>
        </p:nvSpPr>
        <p:spPr>
          <a:xfrm>
            <a:off x="9625781" y="1137024"/>
            <a:ext cx="1679225" cy="286493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C80FCC-A041-3C61-8336-5DB5EF28A272}"/>
              </a:ext>
            </a:extLst>
          </p:cNvPr>
          <p:cNvSpPr/>
          <p:nvPr/>
        </p:nvSpPr>
        <p:spPr>
          <a:xfrm>
            <a:off x="8268930" y="3428999"/>
            <a:ext cx="1445341" cy="24978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25C892-5BCC-09DA-291C-F4BD0D1E2C39}"/>
              </a:ext>
            </a:extLst>
          </p:cNvPr>
          <p:cNvSpPr/>
          <p:nvPr/>
        </p:nvSpPr>
        <p:spPr>
          <a:xfrm>
            <a:off x="8153400" y="2951594"/>
            <a:ext cx="431496" cy="43853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536802-0AB2-7221-752F-1FF416F1892D}"/>
              </a:ext>
            </a:extLst>
          </p:cNvPr>
          <p:cNvSpPr/>
          <p:nvPr/>
        </p:nvSpPr>
        <p:spPr>
          <a:xfrm>
            <a:off x="11385241" y="4673424"/>
            <a:ext cx="431496" cy="43853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A58851-8971-5AE0-B96A-21C3B1702B70}"/>
              </a:ext>
            </a:extLst>
          </p:cNvPr>
          <p:cNvSpPr/>
          <p:nvPr/>
        </p:nvSpPr>
        <p:spPr>
          <a:xfrm>
            <a:off x="8047425" y="1043160"/>
            <a:ext cx="431496" cy="43853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C8EA58-803B-57C1-1E05-917A599BB653}"/>
              </a:ext>
            </a:extLst>
          </p:cNvPr>
          <p:cNvSpPr/>
          <p:nvPr/>
        </p:nvSpPr>
        <p:spPr>
          <a:xfrm>
            <a:off x="11138052" y="655637"/>
            <a:ext cx="431496" cy="43853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26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F2A-0E6B-4461-23BC-C0E7030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34" y="-232886"/>
            <a:ext cx="10528445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9AF53D-FD8A-1A19-BE05-B76976E16039}"/>
              </a:ext>
            </a:extLst>
          </p:cNvPr>
          <p:cNvSpPr txBox="1">
            <a:spLocks/>
          </p:cNvSpPr>
          <p:nvPr/>
        </p:nvSpPr>
        <p:spPr>
          <a:xfrm>
            <a:off x="338136" y="4401540"/>
            <a:ext cx="10528445" cy="196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3EC3A-EDFA-DE99-B71F-D419B4A861CC}"/>
              </a:ext>
            </a:extLst>
          </p:cNvPr>
          <p:cNvSpPr txBox="1"/>
          <p:nvPr/>
        </p:nvSpPr>
        <p:spPr>
          <a:xfrm>
            <a:off x="3536576" y="5849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057E3-F37A-FBB9-85BF-307E204C4210}"/>
              </a:ext>
            </a:extLst>
          </p:cNvPr>
          <p:cNvSpPr txBox="1"/>
          <p:nvPr/>
        </p:nvSpPr>
        <p:spPr>
          <a:xfrm>
            <a:off x="2595282" y="501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8A974-0AE1-928C-D87A-E86D1DEC02C7}"/>
              </a:ext>
            </a:extLst>
          </p:cNvPr>
          <p:cNvSpPr txBox="1"/>
          <p:nvPr/>
        </p:nvSpPr>
        <p:spPr>
          <a:xfrm>
            <a:off x="806824" y="4531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6F51-B61B-B924-F60A-F0BA92647119}"/>
              </a:ext>
            </a:extLst>
          </p:cNvPr>
          <p:cNvSpPr txBox="1"/>
          <p:nvPr/>
        </p:nvSpPr>
        <p:spPr>
          <a:xfrm>
            <a:off x="8148918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E7BE3-AA08-EA0E-BC8D-C56B9986B1EB}"/>
              </a:ext>
            </a:extLst>
          </p:cNvPr>
          <p:cNvSpPr txBox="1"/>
          <p:nvPr/>
        </p:nvSpPr>
        <p:spPr>
          <a:xfrm>
            <a:off x="11685494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A563B-DE35-841D-2401-839874DF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8E65-4F90-D94F-9831-393A0D811B2B}" type="datetime1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22/11/24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4CA469-33FD-6748-D581-F486279B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BTP Presentation By-Kartik Khandelwal &amp; Viren Sharma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9501FB-8556-BC84-CF84-D1FC0008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21B23-5A29-924B-AA0B-1E3715086BA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diagram of a computer&#10;&#10;Description automatically generated">
            <a:extLst>
              <a:ext uri="{FF2B5EF4-FFF2-40B4-BE49-F238E27FC236}">
                <a16:creationId xmlns:a16="http://schemas.microsoft.com/office/drawing/2014/main" id="{235C4428-E798-9E9D-C4C5-7C48F251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980" t="12421" r="8068" b="10209"/>
          <a:stretch/>
        </p:blipFill>
        <p:spPr>
          <a:xfrm>
            <a:off x="1475952" y="781533"/>
            <a:ext cx="9427568" cy="50192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36EB75-1206-7899-9D79-16E9B0B05A78}"/>
              </a:ext>
            </a:extLst>
          </p:cNvPr>
          <p:cNvSpPr txBox="1"/>
          <p:nvPr/>
        </p:nvSpPr>
        <p:spPr>
          <a:xfrm>
            <a:off x="1688065" y="5911055"/>
            <a:ext cx="9003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Circuit Representation of Motion Detection Node</a:t>
            </a:r>
          </a:p>
        </p:txBody>
      </p:sp>
    </p:spTree>
    <p:extLst>
      <p:ext uri="{BB962C8B-B14F-4D97-AF65-F5344CB8AC3E}">
        <p14:creationId xmlns:p14="http://schemas.microsoft.com/office/powerpoint/2010/main" val="195993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1948</Words>
  <Application>Microsoft Macintosh PowerPoint</Application>
  <PresentationFormat>Widescreen</PresentationFormat>
  <Paragraphs>339</Paragraphs>
  <Slides>40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Times New Roman</vt:lpstr>
      <vt:lpstr>Wingdings</vt:lpstr>
      <vt:lpstr>Office Theme</vt:lpstr>
      <vt:lpstr>PowerPoint Presentation</vt:lpstr>
      <vt:lpstr>Design and Implement a Motion Detection Based IoT System to Optimize Power Consumption  Year (2023-24)</vt:lpstr>
      <vt:lpstr>Outline:</vt:lpstr>
      <vt:lpstr>Introduction and Literature Survey:</vt:lpstr>
      <vt:lpstr>PowerPoint Presentation</vt:lpstr>
      <vt:lpstr>PowerPoint Presentation</vt:lpstr>
      <vt:lpstr>PowerPoint Presentation</vt:lpstr>
      <vt:lpstr>Experimental Setup:</vt:lpstr>
      <vt:lpstr>Circuit Design:</vt:lpstr>
      <vt:lpstr>PCB Diptrace Design:</vt:lpstr>
      <vt:lpstr>CNC Machine Printing:</vt:lpstr>
      <vt:lpstr>Circuit Testing:</vt:lpstr>
      <vt:lpstr>PowerPoint Presentation</vt:lpstr>
      <vt:lpstr>Software Application:</vt:lpstr>
      <vt:lpstr>MQTT Architecture</vt:lpstr>
      <vt:lpstr> Observations: </vt:lpstr>
      <vt:lpstr> Results: </vt:lpstr>
      <vt:lpstr> Learning/Outcomes: </vt:lpstr>
      <vt:lpstr> Power Consumption Measurement Setup: </vt:lpstr>
      <vt:lpstr>Updated Node-RED Dashboard:</vt:lpstr>
      <vt:lpstr>Motion IOS Application:</vt:lpstr>
      <vt:lpstr>Data published in Excel:</vt:lpstr>
      <vt:lpstr>PowerPoint Presentation</vt:lpstr>
      <vt:lpstr>PowerPoint Presentation</vt:lpstr>
      <vt:lpstr>Conclusion:</vt:lpstr>
      <vt:lpstr>Future Goals :</vt:lpstr>
      <vt:lpstr>References:</vt:lpstr>
      <vt:lpstr>Design and Implement a Motion Detection Based IoT System to Optimize Power Consumption Year (2023-24)</vt:lpstr>
      <vt:lpstr>RCWL Radar Module’s Working and Features</vt:lpstr>
      <vt:lpstr>NodeMCU Module:</vt:lpstr>
      <vt:lpstr>Electrical Relay and AC-DC SMPS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Viren Sharma</dc:creator>
  <cp:lastModifiedBy>Viren Sharma</cp:lastModifiedBy>
  <cp:revision>203</cp:revision>
  <dcterms:created xsi:type="dcterms:W3CDTF">2024-04-11T01:25:40Z</dcterms:created>
  <dcterms:modified xsi:type="dcterms:W3CDTF">2024-11-22T03:37:15Z</dcterms:modified>
</cp:coreProperties>
</file>